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62" r:id="rId4"/>
    <p:sldId id="271" r:id="rId5"/>
    <p:sldId id="273" r:id="rId6"/>
    <p:sldId id="278" r:id="rId7"/>
    <p:sldId id="284" r:id="rId8"/>
    <p:sldId id="265" r:id="rId9"/>
    <p:sldId id="292" r:id="rId10"/>
    <p:sldId id="272" r:id="rId11"/>
    <p:sldId id="264" r:id="rId12"/>
    <p:sldId id="270" r:id="rId13"/>
    <p:sldId id="289" r:id="rId14"/>
    <p:sldId id="291" r:id="rId15"/>
    <p:sldId id="293" r:id="rId16"/>
    <p:sldId id="280" r:id="rId17"/>
    <p:sldId id="268" r:id="rId18"/>
    <p:sldId id="287" r:id="rId19"/>
    <p:sldId id="290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B9BD5"/>
    <a:srgbClr val="55A8DB"/>
    <a:srgbClr val="DF570B"/>
    <a:srgbClr val="4C7C4C"/>
    <a:srgbClr val="70B5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91" autoAdjust="0"/>
  </p:normalViewPr>
  <p:slideViewPr>
    <p:cSldViewPr snapToGrid="0" showGuides="1">
      <p:cViewPr varScale="1">
        <p:scale>
          <a:sx n="80" d="100"/>
          <a:sy n="80" d="100"/>
        </p:scale>
        <p:origin x="-96" y="-52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A94AB-0A02-4D3A-9DA5-AFB70D08C2BE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C0D80-FE1F-4874-B272-D6079B496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1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C0D80-FE1F-4874-B272-D6079B496A8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90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C0D80-FE1F-4874-B272-D6079B496A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73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C0D80-FE1F-4874-B272-D6079B496A8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95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C0D80-FE1F-4874-B272-D6079B496A8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260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C0D80-FE1F-4874-B272-D6079B496A8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27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C0D80-FE1F-4874-B272-D6079B496A8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553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2320-1AE2-4C2B-899C-62240A56A268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48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7E2A-FD73-4970-B498-43314CFB5378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95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F258-5ABF-4CD4-B75B-46B5476E8F0E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79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956D-83F2-4033-BB60-CE97C975DB39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87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45A3-4D1A-4603-8695-97FA94A1E0CA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98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24A5-EB0F-4F9E-9A2F-729665232013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07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84F-7AD8-4B45-9905-D576DE682220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09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6D77-11E6-4B3E-84AA-D3D4641F3816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18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DDA-BF09-4EA3-9965-83ABE52A4F6A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68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77A5-3CC4-419F-A207-B73E06B0AB7A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84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5289-E41A-400C-AED1-E8AE71E1C29A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90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BFCDA-377C-4683-BC2F-A5ADF1882FF3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E05D-E5B2-4709-9E24-DB1E07332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4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" y="0"/>
            <a:ext cx="1219167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646" y="1054243"/>
            <a:ext cx="11775107" cy="6524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ПРОЕКТАМ В ОБЛАСТИ БИОМЕДИЦИНЫ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бизнес-инкубатор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ПуЭ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(Шанхай, Китай)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30.03.2021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</a:t>
            </a:r>
            <a:endParaRPr lang="ru-RU" b="1" dirty="0">
              <a:solidFill>
                <a:schemeClr val="bg1"/>
              </a:solidFill>
              <a:latin typeface="Manrope Ligh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«Инновационный цикл создания новейших </a:t>
            </a:r>
            <a:r>
              <a:rPr lang="ru-RU" b="1" dirty="0" err="1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пробиотиков</a:t>
            </a:r>
            <a:r>
              <a:rPr lang="ru-RU" b="1" dirty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на основе </a:t>
            </a:r>
            <a:r>
              <a:rPr lang="ru-RU" b="1" dirty="0" err="1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изолятов</a:t>
            </a:r>
            <a:r>
              <a:rPr lang="ru-RU" b="1" dirty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соевых белков для восстановления микрофлоры кишечника» 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 </a:t>
            </a:r>
            <a:r>
              <a:rPr lang="ru-RU" sz="1600" b="1" dirty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Марк </a:t>
            </a:r>
            <a:r>
              <a:rPr lang="ru-RU" sz="1600" b="1" dirty="0" err="1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Цинберг</a:t>
            </a:r>
            <a:r>
              <a:rPr lang="ru-RU" sz="1600" b="1" dirty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600" b="1" dirty="0" smtClean="0">
              <a:solidFill>
                <a:schemeClr val="bg1"/>
              </a:solidFill>
              <a:latin typeface="Manrope Ligh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3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 </a:t>
            </a:r>
            <a:r>
              <a:rPr lang="ru-RU" sz="1300" b="1" dirty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медицинских наук, профессор</a:t>
            </a:r>
            <a:r>
              <a:rPr lang="ru-RU" sz="13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3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академик </a:t>
            </a:r>
            <a:r>
              <a:rPr lang="ru-RU" sz="1300" b="1" dirty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Европейской Академии естественных наук</a:t>
            </a:r>
            <a:r>
              <a:rPr lang="ru-RU" sz="13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3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</a:t>
            </a:r>
            <a:r>
              <a:rPr lang="ru-RU" sz="1300" b="1" dirty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Академии естественных наук</a:t>
            </a:r>
            <a:r>
              <a:rPr lang="ru-RU" sz="13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3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Международной </a:t>
            </a:r>
            <a:r>
              <a:rPr lang="ru-RU" sz="1300" b="1" dirty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Академии </a:t>
            </a:r>
            <a:r>
              <a:rPr lang="ru-RU" sz="13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авторов научных </a:t>
            </a:r>
            <a:r>
              <a:rPr lang="ru-RU" sz="1300" b="1" dirty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открытий и </a:t>
            </a:r>
            <a:r>
              <a:rPr lang="ru-RU" sz="13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изобретений.</a:t>
            </a:r>
            <a:endParaRPr lang="ru-RU" sz="1300" b="1" dirty="0">
              <a:solidFill>
                <a:schemeClr val="bg1"/>
              </a:solidFill>
              <a:latin typeface="Manrope Ligh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3491" y="6196613"/>
            <a:ext cx="182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</a:t>
            </a:r>
            <a:r>
              <a:rPr lang="ru-RU" dirty="0" smtClean="0">
                <a:solidFill>
                  <a:schemeClr val="bg1"/>
                </a:solidFill>
              </a:rPr>
              <a:t>. Шанхай, Китай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2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7" t="1277" r="32205" b="303"/>
          <a:stretch/>
        </p:blipFill>
        <p:spPr>
          <a:xfrm>
            <a:off x="3836463" y="0"/>
            <a:ext cx="8355291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8256" y="748932"/>
            <a:ext cx="50356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Закваска </a:t>
            </a:r>
            <a:r>
              <a:rPr lang="ru-RU" sz="2000" dirty="0">
                <a:solidFill>
                  <a:schemeClr val="bg1"/>
                </a:solidFill>
                <a:latin typeface="Manrope" pitchFamily="2" charset="0"/>
              </a:rPr>
              <a:t>«Йогуртовая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» 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Manrope" pitchFamily="2" charset="0"/>
              </a:rPr>
              <a:t>тм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  <a:latin typeface="Manrope" pitchFamily="2" charset="0"/>
              </a:rPr>
              <a:t>Экобиос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» прекрасно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подходит для приготовления биойогурта на коровьем молоке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и на соевом.</a:t>
            </a:r>
            <a:r>
              <a:rPr lang="ru-RU" sz="2000" dirty="0">
                <a:solidFill>
                  <a:schemeClr val="bg1"/>
                </a:solidFill>
                <a:latin typeface="Manrope" pitchFamily="2" charset="0"/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36381" y="2605198"/>
            <a:ext cx="25823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Manrop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Полезно </a:t>
            </a:r>
            <a:endParaRPr lang="ru-RU" sz="2800" dirty="0">
              <a:solidFill>
                <a:schemeClr val="bg1"/>
              </a:solidFill>
              <a:latin typeface="Manrope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Manrop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</a:t>
            </a:r>
            <a:endParaRPr lang="ru-RU" sz="2800" dirty="0">
              <a:solidFill>
                <a:schemeClr val="bg1"/>
              </a:solidFill>
              <a:latin typeface="Manrope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Manrop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 </a:t>
            </a:r>
            <a:endParaRPr lang="ru-RU" sz="2800" dirty="0">
              <a:solidFill>
                <a:schemeClr val="bg1"/>
              </a:solidFill>
              <a:latin typeface="Manrope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Manrop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Вкусно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Manrop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Натурально</a:t>
            </a:r>
            <a:endParaRPr lang="ru-RU" sz="2800" dirty="0">
              <a:solidFill>
                <a:schemeClr val="bg1"/>
              </a:solidFill>
              <a:latin typeface="Manrope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9248" y="2852086"/>
            <a:ext cx="33490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anrop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соевого молока вы 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можете сделать </a:t>
            </a:r>
            <a:r>
              <a:rPr lang="ru-RU" sz="2000" dirty="0" err="1">
                <a:solidFill>
                  <a:schemeClr val="bg1"/>
                </a:solidFill>
                <a:latin typeface="Manrop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безлактозный</a:t>
            </a:r>
            <a:r>
              <a:rPr lang="ru-RU" sz="2000" dirty="0">
                <a:solidFill>
                  <a:schemeClr val="bg1"/>
                </a:solidFill>
                <a:latin typeface="Manrop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биойогурт. </a:t>
            </a:r>
          </a:p>
          <a:p>
            <a:endParaRPr lang="ru-RU" sz="2000" dirty="0">
              <a:solidFill>
                <a:schemeClr val="bg1"/>
              </a:solidFill>
              <a:latin typeface="Manrope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  <a:cs typeface="Times New Roman" panose="02020603050405020304" pitchFamily="18" charset="0"/>
              </a:rPr>
              <a:t>Подходит при непереносимости лактозы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9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" y="0"/>
            <a:ext cx="121916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5654" y="879860"/>
            <a:ext cx="5232285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Manrope" pitchFamily="2" charset="0"/>
              </a:rPr>
              <a:t>Преимущества жидких </a:t>
            </a:r>
            <a:r>
              <a:rPr lang="ru-RU" sz="2000" b="1" dirty="0" err="1" smtClean="0">
                <a:solidFill>
                  <a:schemeClr val="bg1"/>
                </a:solidFill>
                <a:latin typeface="Manrope" pitchFamily="2" charset="0"/>
              </a:rPr>
              <a:t>пробиотиков</a:t>
            </a:r>
            <a:r>
              <a:rPr lang="ru-RU" sz="2000" b="1" dirty="0" smtClean="0">
                <a:solidFill>
                  <a:schemeClr val="bg1"/>
                </a:solidFill>
                <a:latin typeface="Manrope" pitchFamily="2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Manrope" pitchFamily="2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Manrope" pitchFamily="2" charset="0"/>
              </a:rPr>
              <a:t>над сухими формами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789096"/>
              </p:ext>
            </p:extLst>
          </p:nvPr>
        </p:nvGraphicFramePr>
        <p:xfrm>
          <a:off x="73316" y="2391644"/>
          <a:ext cx="12042484" cy="43840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87583"/>
                <a:gridCol w="6054901"/>
              </a:tblGrid>
              <a:tr h="59261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ПРОБИОТИКИ</a:t>
                      </a:r>
                      <a:r>
                        <a:rPr lang="ru-RU" sz="1800" baseline="0" dirty="0" smtClean="0"/>
                        <a:t> В ЖИДКОМ ВИДЕ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ПРОБИОТИКИ В СУХОМ ЛИОФИЛИЗИРОВАННОМ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ВИДЕ</a:t>
                      </a:r>
                      <a:endParaRPr lang="ru-RU" sz="1800" dirty="0"/>
                    </a:p>
                  </a:txBody>
                  <a:tcPr/>
                </a:tc>
              </a:tr>
              <a:tr h="497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Бактерии живые,</a:t>
                      </a:r>
                      <a:r>
                        <a:rPr lang="ru-RU" sz="1600" baseline="0" dirty="0" smtClean="0"/>
                        <a:t> в активном </a:t>
                      </a:r>
                      <a:r>
                        <a:rPr lang="ru-RU" sz="1600" dirty="0" smtClean="0"/>
                        <a:t>состоянии.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Бактерии в состоянии анабиоза</a:t>
                      </a:r>
                      <a:r>
                        <a:rPr lang="ru-RU" sz="1600" baseline="0" dirty="0" smtClean="0"/>
                        <a:t> (в глубоком сне).</a:t>
                      </a:r>
                      <a:endParaRPr lang="ru-RU" sz="1600" dirty="0" smtClean="0"/>
                    </a:p>
                  </a:txBody>
                  <a:tcPr/>
                </a:tc>
              </a:tr>
              <a:tr h="1128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Живые</a:t>
                      </a:r>
                      <a:r>
                        <a:rPr lang="ru-RU" sz="1600" baseline="0" dirty="0" smtClean="0"/>
                        <a:t> бактерии начинают взаимодействовать с организмом с первой секунды их употребления и по всему ЖКТ.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Бактерии начинают</a:t>
                      </a:r>
                      <a:r>
                        <a:rPr lang="ru-RU" sz="1600" baseline="0" dirty="0" smtClean="0"/>
                        <a:t> процесс колонизации кишечника уже через 2 часа после попадании в него.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Для</a:t>
                      </a:r>
                      <a:r>
                        <a:rPr lang="ru-RU" sz="1600" baseline="0" dirty="0" smtClean="0"/>
                        <a:t> перехода </a:t>
                      </a:r>
                      <a:r>
                        <a:rPr lang="ru-RU" sz="1600" baseline="0" dirty="0" err="1" smtClean="0"/>
                        <a:t>лиофилизированных</a:t>
                      </a:r>
                      <a:r>
                        <a:rPr lang="ru-RU" sz="1600" baseline="0" dirty="0" smtClean="0"/>
                        <a:t> бактерий в кишечнике в активное состояние необходимо до 8-10 часов. К этому времени их большая часть элиминирует (выводятся)из кишечника.</a:t>
                      </a:r>
                      <a:endParaRPr lang="ru-RU" sz="1600" dirty="0" smtClean="0"/>
                    </a:p>
                  </a:txBody>
                  <a:tcPr/>
                </a:tc>
              </a:tr>
              <a:tr h="777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Структура </a:t>
                      </a:r>
                      <a:r>
                        <a:rPr lang="ru-RU" sz="1600" dirty="0" err="1" smtClean="0"/>
                        <a:t>адгезинов</a:t>
                      </a:r>
                      <a:r>
                        <a:rPr lang="ru-RU" sz="1600" dirty="0" smtClean="0"/>
                        <a:t> не нарушена (могут прикрепляться к стенкам кишечника)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Высушивание разрушает</a:t>
                      </a:r>
                      <a:r>
                        <a:rPr lang="ru-RU" sz="1600" baseline="0" dirty="0" smtClean="0"/>
                        <a:t> структуру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белков-адгезинов</a:t>
                      </a:r>
                      <a:r>
                        <a:rPr lang="ru-RU" sz="1600" dirty="0" smtClean="0"/>
                        <a:t>, что снижает колонизационную способность</a:t>
                      </a:r>
                    </a:p>
                  </a:txBody>
                  <a:tcPr/>
                </a:tc>
              </a:tr>
              <a:tr h="1387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Ценной составляющей жидких </a:t>
                      </a:r>
                      <a:r>
                        <a:rPr lang="ru-RU" sz="1600" dirty="0" err="1" smtClean="0"/>
                        <a:t>пробиотиков</a:t>
                      </a:r>
                      <a:r>
                        <a:rPr lang="ru-RU" sz="1600" dirty="0" smtClean="0"/>
                        <a:t> являются продукты жизнедеятельности бактерий – метаболиты (незаменимые аминокислоты, органические кислоты, интерферон-стимуляторы,</a:t>
                      </a:r>
                      <a:r>
                        <a:rPr lang="ru-RU" sz="1600" baseline="0" dirty="0" smtClean="0"/>
                        <a:t> витамины, ферменты, пептиды, </a:t>
                      </a:r>
                      <a:r>
                        <a:rPr lang="ru-RU" sz="1600" baseline="0" dirty="0" err="1" smtClean="0"/>
                        <a:t>бактериоцины</a:t>
                      </a:r>
                      <a:r>
                        <a:rPr lang="ru-RU" sz="1600" baseline="0" dirty="0" smtClean="0"/>
                        <a:t>), которые полезны и для микробов, и для </a:t>
                      </a:r>
                      <a:r>
                        <a:rPr lang="ru-RU" sz="1600" baseline="0" dirty="0" err="1" smtClean="0"/>
                        <a:t>макроорганизма</a:t>
                      </a:r>
                      <a:r>
                        <a:rPr lang="ru-RU" sz="1600" baseline="0" dirty="0" smtClean="0"/>
                        <a:t>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Преобладающая часть метаболитов в сухих препаратах отсутствует, так как при сушке они улетучиваются.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1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0" r="17247"/>
          <a:stretch/>
        </p:blipFill>
        <p:spPr>
          <a:xfrm>
            <a:off x="4447308" y="0"/>
            <a:ext cx="774469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081" y="667617"/>
            <a:ext cx="7262296" cy="5114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anrope" pitchFamily="2" charset="0"/>
              </a:rPr>
              <a:t>Активность 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сухих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микроорганизмов </a:t>
            </a:r>
            <a:r>
              <a:rPr lang="ru-RU" sz="2000" dirty="0">
                <a:solidFill>
                  <a:schemeClr val="bg1"/>
                </a:solidFill>
                <a:latin typeface="Manrope" pitchFamily="2" charset="0"/>
              </a:rPr>
              <a:t>по </a:t>
            </a:r>
            <a:endParaRPr lang="ru-RU" sz="2000" dirty="0" smtClean="0">
              <a:solidFill>
                <a:schemeClr val="bg1"/>
              </a:solidFill>
              <a:latin typeface="Manrope" pitchFamily="2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сравнению с жидкими </a:t>
            </a:r>
            <a:r>
              <a:rPr lang="ru-RU" sz="2000" dirty="0">
                <a:solidFill>
                  <a:schemeClr val="bg1"/>
                </a:solidFill>
                <a:latin typeface="Manrope" pitchFamily="2" charset="0"/>
              </a:rPr>
              <a:t>снижена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  <a:latin typeface="Manrope" pitchFamily="2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Данный </a:t>
            </a:r>
            <a:r>
              <a:rPr lang="ru-RU" sz="2000" dirty="0">
                <a:solidFill>
                  <a:schemeClr val="bg1"/>
                </a:solidFill>
                <a:latin typeface="Manrope" pitchFamily="2" charset="0"/>
              </a:rPr>
              <a:t>факт 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продемонстрирован 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Manrope" pitchFamily="2" charset="0"/>
              </a:rPr>
              <a:t>Глушановой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Manrope" pitchFamily="2" charset="0"/>
              </a:rPr>
              <a:t>Н.А. на примере </a:t>
            </a:r>
            <a:endParaRPr lang="ru-RU" sz="2000" dirty="0" smtClean="0">
              <a:solidFill>
                <a:schemeClr val="bg1"/>
              </a:solidFill>
              <a:latin typeface="Manrope" pitchFamily="2" charset="0"/>
            </a:endParaRP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Manrope" pitchFamily="2" charset="0"/>
              </a:rPr>
              <a:t>L.Acidophilus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Manrope" pitchFamily="2" charset="0"/>
              </a:rPr>
              <a:t>317/402. 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Manrope" pitchFamily="2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anrope" pitchFamily="2" charset="0"/>
              </a:rPr>
              <a:t>По ее данным, 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чувствительность тест </a:t>
            </a:r>
            <a:r>
              <a:rPr lang="ru-RU" sz="2000" dirty="0">
                <a:solidFill>
                  <a:schemeClr val="bg1"/>
                </a:solidFill>
                <a:latin typeface="Manrope" pitchFamily="2" charset="0"/>
              </a:rPr>
              <a:t>– 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культур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условно – патогенных </a:t>
            </a:r>
            <a:r>
              <a:rPr lang="ru-RU" sz="2000" dirty="0">
                <a:solidFill>
                  <a:schemeClr val="bg1"/>
                </a:solidFill>
                <a:latin typeface="Manrope" pitchFamily="2" charset="0"/>
              </a:rPr>
              <a:t>микроорганизмов 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к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сухому </a:t>
            </a:r>
            <a:r>
              <a:rPr lang="ru-RU" sz="2000" dirty="0" err="1">
                <a:solidFill>
                  <a:schemeClr val="bg1"/>
                </a:solidFill>
                <a:latin typeface="Manrope" pitchFamily="2" charset="0"/>
              </a:rPr>
              <a:t>пробиотику</a:t>
            </a:r>
            <a:r>
              <a:rPr lang="ru-RU" sz="2000" dirty="0">
                <a:solidFill>
                  <a:schemeClr val="bg1"/>
                </a:solidFill>
                <a:latin typeface="Manrope" pitchFamily="2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составляет всего </a:t>
            </a:r>
            <a:r>
              <a:rPr lang="ru-RU" sz="2000" dirty="0">
                <a:solidFill>
                  <a:schemeClr val="bg1"/>
                </a:solidFill>
                <a:latin typeface="Manrope" pitchFamily="2" charset="0"/>
              </a:rPr>
              <a:t>9,32%, </a:t>
            </a:r>
            <a:endParaRPr lang="ru-RU" sz="2000" dirty="0" smtClean="0">
              <a:solidFill>
                <a:schemeClr val="bg1"/>
              </a:solidFill>
              <a:latin typeface="Manrope" pitchFamily="2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а </a:t>
            </a:r>
            <a:r>
              <a:rPr lang="ru-RU" sz="2000" dirty="0">
                <a:solidFill>
                  <a:schemeClr val="bg1"/>
                </a:solidFill>
                <a:latin typeface="Manrope" pitchFamily="2" charset="0"/>
              </a:rPr>
              <a:t>к жидкой 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форме </a:t>
            </a:r>
            <a:r>
              <a:rPr lang="ru-RU" sz="2000" dirty="0" err="1" smtClean="0">
                <a:solidFill>
                  <a:schemeClr val="bg1"/>
                </a:solidFill>
                <a:latin typeface="Manrope" pitchFamily="2" charset="0"/>
              </a:rPr>
              <a:t>пробиотика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: </a:t>
            </a:r>
            <a:r>
              <a:rPr lang="ru-RU" sz="2000" b="1" dirty="0">
                <a:solidFill>
                  <a:schemeClr val="bg1"/>
                </a:solidFill>
                <a:latin typeface="Manrope" pitchFamily="2" charset="0"/>
              </a:rPr>
              <a:t>70,33%.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7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" y="0"/>
            <a:ext cx="1219167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5664" y="69050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Инновационная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ИДЕЯ</a:t>
            </a:r>
            <a:r>
              <a:rPr lang="ru-RU" sz="14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создания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новейших </a:t>
            </a:r>
            <a:r>
              <a:rPr lang="ru-RU" sz="1400" b="1" dirty="0" err="1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пробиотиков</a:t>
            </a:r>
            <a:r>
              <a:rPr lang="ru-RU" sz="14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на основе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соевого растительного сырья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ля коррекции микрофлоры кишечника</a:t>
            </a:r>
            <a:endParaRPr lang="ru-RU" sz="1400" b="1" dirty="0">
              <a:solidFill>
                <a:schemeClr val="bg1"/>
              </a:solidFill>
              <a:latin typeface="Manrope Ligh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59335" y="3544410"/>
            <a:ext cx="6096000" cy="2542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94360" marR="59436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i="1" dirty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до 10% населения не могут применять </a:t>
            </a:r>
            <a:r>
              <a:rPr lang="ru-RU" i="1" dirty="0" err="1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пробиотики</a:t>
            </a:r>
            <a:r>
              <a:rPr lang="ru-RU" i="1" dirty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гидролизатно</a:t>
            </a:r>
            <a:r>
              <a:rPr lang="ru-RU" i="1" dirty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-молочной среде в связи </a:t>
            </a:r>
            <a:r>
              <a:rPr lang="ru-RU" i="1" dirty="0" err="1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лактазной</a:t>
            </a:r>
            <a:r>
              <a:rPr lang="ru-RU" i="1" dirty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недостаточностью и непереносимостью употребления молока </a:t>
            </a:r>
            <a:r>
              <a:rPr lang="ru-RU" i="1" dirty="0" smtClean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i="1" dirty="0">
                <a:solidFill>
                  <a:schemeClr val="bg1"/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молочных продуктов</a:t>
            </a:r>
            <a:endParaRPr lang="ru-RU" sz="1400" b="1" i="1" dirty="0">
              <a:solidFill>
                <a:schemeClr val="bg1"/>
              </a:solidFill>
              <a:effectLst/>
              <a:latin typeface="Manrope Ligh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78177" y="3814521"/>
            <a:ext cx="6096000" cy="13044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ИДЕЯ:</a:t>
            </a:r>
            <a:endParaRPr lang="ru-RU" sz="1400" b="1" u="sng" dirty="0">
              <a:solidFill>
                <a:schemeClr val="accent2">
                  <a:lumMod val="60000"/>
                  <a:lumOff val="40000"/>
                </a:schemeClr>
              </a:solidFill>
              <a:latin typeface="Manrope Ligh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Модифицировать питательную среду </a:t>
            </a: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Manrope Ligh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основе растительного соевого сырья</a:t>
            </a:r>
            <a:endParaRPr lang="ru-RU" sz="14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Manrope Ligh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852050" y="4142716"/>
            <a:ext cx="729034" cy="861134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2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8811" y="1081595"/>
            <a:ext cx="688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Производство </a:t>
            </a:r>
            <a:r>
              <a:rPr lang="ru-RU" sz="2000" b="1" dirty="0" err="1" smtClean="0">
                <a:solidFill>
                  <a:schemeClr val="bg1"/>
                </a:solidFill>
              </a:rPr>
              <a:t>пробиотиков</a:t>
            </a:r>
            <a:r>
              <a:rPr lang="ru-RU" sz="2000" b="1" dirty="0" smtClean="0">
                <a:solidFill>
                  <a:schemeClr val="bg1"/>
                </a:solidFill>
              </a:rPr>
              <a:t> на  растительном соевом сырье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9108" y="2337317"/>
            <a:ext cx="324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Экспериментальные исследования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212975" y="3107835"/>
            <a:ext cx="2899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Патентование результатов НИР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4790" y="3923139"/>
            <a:ext cx="1128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Маркетинг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627" y="4711829"/>
            <a:ext cx="2881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Производство опытной партии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5557" y="5673693"/>
            <a:ext cx="2482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Создание товарного знака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7841" y="5729598"/>
            <a:ext cx="1857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Разработка ТУ и ТИ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367" y="5661505"/>
            <a:ext cx="2832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Исследования в лабораториях</a:t>
            </a:r>
          </a:p>
          <a:p>
            <a:pPr algn="ctr"/>
            <a:r>
              <a:rPr lang="ru-RU" sz="1600" dirty="0" err="1" smtClean="0">
                <a:solidFill>
                  <a:schemeClr val="bg1"/>
                </a:solidFill>
              </a:rPr>
              <a:t>Роспотребнадзора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2263" y="4708194"/>
            <a:ext cx="1485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Получение СГР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1" y="3910526"/>
            <a:ext cx="2205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Оценка эффективности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7012" y="3112860"/>
            <a:ext cx="923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Реклама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288" y="2334645"/>
            <a:ext cx="313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Организация поставок и торговли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972" y="2587565"/>
            <a:ext cx="3819501" cy="244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трелка вниз 28"/>
          <p:cNvSpPr/>
          <p:nvPr/>
        </p:nvSpPr>
        <p:spPr>
          <a:xfrm>
            <a:off x="8492248" y="2762663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8498733" y="1806110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8508460" y="3547360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8518189" y="4345029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8527915" y="5249702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5400000">
            <a:off x="7260077" y="5732847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5400000">
            <a:off x="4153711" y="5739338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2756170" y="5217280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2772382" y="4309366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2785353" y="3534395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10800000">
            <a:off x="2795081" y="2726999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0800000">
            <a:off x="2775625" y="1822327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5" descr="C:\Users\Юлия\Desktop\Безимени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19"/>
            <a:ext cx="12191999" cy="6866319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8172627" y="1545168"/>
            <a:ext cx="3608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Производство </a:t>
            </a:r>
            <a:r>
              <a:rPr lang="ru-RU" sz="1600" dirty="0" err="1" smtClean="0">
                <a:solidFill>
                  <a:schemeClr val="bg1"/>
                </a:solidFill>
              </a:rPr>
              <a:t>пробиотиков</a:t>
            </a:r>
            <a:r>
              <a:rPr lang="ru-RU" sz="1600" dirty="0" smtClean="0">
                <a:solidFill>
                  <a:schemeClr val="bg1"/>
                </a:solidFill>
              </a:rPr>
              <a:t> на  растительном соевом сырье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209108" y="2747283"/>
            <a:ext cx="324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Экспериментальные исследования</a:t>
            </a:r>
            <a:endParaRPr lang="ru-RU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8212975" y="3517801"/>
            <a:ext cx="2899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Патентование результатов НИР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24790" y="4333105"/>
            <a:ext cx="1128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Маркетинг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72627" y="5121795"/>
            <a:ext cx="2881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Производство опытной партии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85557" y="6083659"/>
            <a:ext cx="2482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Создание товарного знака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77841" y="6139564"/>
            <a:ext cx="1857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Разработка ТУ и ТИ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2367" y="6071471"/>
            <a:ext cx="2832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Исследования в лабораториях</a:t>
            </a:r>
          </a:p>
          <a:p>
            <a:pPr algn="ctr"/>
            <a:r>
              <a:rPr lang="ru-RU" sz="1600" dirty="0" err="1" smtClean="0">
                <a:solidFill>
                  <a:schemeClr val="bg1"/>
                </a:solidFill>
              </a:rPr>
              <a:t>Роспотребнадзора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62263" y="5118160"/>
            <a:ext cx="1485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Получение СГР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71601" y="4320492"/>
            <a:ext cx="2205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Оценка эффективности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07012" y="3522826"/>
            <a:ext cx="923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Реклама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8288" y="2744611"/>
            <a:ext cx="313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Организация поставок и торговли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972" y="2997531"/>
            <a:ext cx="3819501" cy="244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Стрелка вниз 54"/>
          <p:cNvSpPr/>
          <p:nvPr/>
        </p:nvSpPr>
        <p:spPr>
          <a:xfrm>
            <a:off x="8492248" y="3172629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8498733" y="2216076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8508460" y="3957326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8518189" y="4754995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8527915" y="5659668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 rot="5400000">
            <a:off x="7260077" y="6142813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 rot="5400000">
            <a:off x="4153711" y="6149304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 rot="10800000">
            <a:off x="2756170" y="5627246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 rot="10800000">
            <a:off x="2772382" y="4719332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 rot="10800000">
            <a:off x="2785353" y="3944361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 rot="10800000">
            <a:off x="2795081" y="3136965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 rot="10800000">
            <a:off x="2775625" y="2232293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3634" y="528667"/>
            <a:ext cx="8932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anrope" pitchFamily="2" charset="0"/>
              </a:rPr>
              <a:t>Инновационный цикл создания новейших </a:t>
            </a:r>
            <a:r>
              <a:rPr lang="ru-RU" b="1" dirty="0" err="1">
                <a:solidFill>
                  <a:schemeClr val="bg1"/>
                </a:solidFill>
                <a:latin typeface="Manrope" pitchFamily="2" charset="0"/>
              </a:rPr>
              <a:t>пробиотиков</a:t>
            </a:r>
            <a:r>
              <a:rPr lang="ru-RU" b="1" dirty="0">
                <a:solidFill>
                  <a:schemeClr val="bg1"/>
                </a:solidFill>
                <a:latin typeface="Manrope" pitchFamily="2" charset="0"/>
              </a:rPr>
              <a:t> на основе </a:t>
            </a:r>
            <a:r>
              <a:rPr lang="ru-RU" b="1" dirty="0" err="1">
                <a:solidFill>
                  <a:schemeClr val="bg1"/>
                </a:solidFill>
                <a:latin typeface="Manrope" pitchFamily="2" charset="0"/>
              </a:rPr>
              <a:t>изолятов</a:t>
            </a:r>
            <a:r>
              <a:rPr lang="ru-RU" b="1" dirty="0">
                <a:solidFill>
                  <a:schemeClr val="bg1"/>
                </a:solidFill>
                <a:latin typeface="Manrope" pitchFamily="2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Manrope" pitchFamily="2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Manrope" pitchFamily="2" charset="0"/>
              </a:rPr>
              <a:t>соевых белков для </a:t>
            </a:r>
            <a:r>
              <a:rPr lang="ru-RU" b="1" dirty="0">
                <a:solidFill>
                  <a:schemeClr val="bg1"/>
                </a:solidFill>
                <a:latin typeface="Manrope" pitchFamily="2" charset="0"/>
              </a:rPr>
              <a:t>восстановления микрофлоры кишечника</a:t>
            </a:r>
          </a:p>
          <a:p>
            <a:pPr algn="ctr"/>
            <a:endParaRPr lang="ru-RU" b="1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9096" y="2397125"/>
            <a:ext cx="1382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ИДЕЯ</a:t>
            </a:r>
            <a:endParaRPr lang="ru-RU" sz="3600" dirty="0"/>
          </a:p>
        </p:txBody>
      </p:sp>
      <p:sp>
        <p:nvSpPr>
          <p:cNvPr id="67" name="TextBox 66"/>
          <p:cNvSpPr txBox="1"/>
          <p:nvPr/>
        </p:nvSpPr>
        <p:spPr>
          <a:xfrm>
            <a:off x="2200356" y="1796750"/>
            <a:ext cx="1322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Потребители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8" name="Стрелка вниз 67"/>
          <p:cNvSpPr/>
          <p:nvPr/>
        </p:nvSpPr>
        <p:spPr>
          <a:xfrm rot="16200000">
            <a:off x="7308137" y="2723752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1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8811" y="1081595"/>
            <a:ext cx="688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Производство </a:t>
            </a:r>
            <a:r>
              <a:rPr lang="ru-RU" sz="2000" b="1" dirty="0" err="1" smtClean="0">
                <a:solidFill>
                  <a:schemeClr val="bg1"/>
                </a:solidFill>
              </a:rPr>
              <a:t>пробиотиков</a:t>
            </a:r>
            <a:r>
              <a:rPr lang="ru-RU" sz="2000" b="1" dirty="0" smtClean="0">
                <a:solidFill>
                  <a:schemeClr val="bg1"/>
                </a:solidFill>
              </a:rPr>
              <a:t> на  растительном соевом сырье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9108" y="2337317"/>
            <a:ext cx="324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Экспериментальные исследования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212975" y="3107835"/>
            <a:ext cx="2899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Патентование результатов НИР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4790" y="3923139"/>
            <a:ext cx="1128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Маркетинг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627" y="4711829"/>
            <a:ext cx="2881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Производство опытной партии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5557" y="5673693"/>
            <a:ext cx="2482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Создание товарного знака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7841" y="5729598"/>
            <a:ext cx="1857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Разработка ТУ и ТИ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367" y="5661505"/>
            <a:ext cx="2832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Исследования в лабораториях</a:t>
            </a:r>
          </a:p>
          <a:p>
            <a:pPr algn="ctr"/>
            <a:r>
              <a:rPr lang="ru-RU" sz="1600" dirty="0" err="1" smtClean="0">
                <a:solidFill>
                  <a:schemeClr val="bg1"/>
                </a:solidFill>
              </a:rPr>
              <a:t>Роспотребнадзора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2263" y="4708194"/>
            <a:ext cx="1485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Получение СГР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1" y="3910526"/>
            <a:ext cx="2205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Оценка эффективности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7012" y="3112860"/>
            <a:ext cx="923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Реклама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288" y="2334645"/>
            <a:ext cx="313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Организация поставок и торговли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972" y="2587565"/>
            <a:ext cx="3819501" cy="244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трелка вниз 28"/>
          <p:cNvSpPr/>
          <p:nvPr/>
        </p:nvSpPr>
        <p:spPr>
          <a:xfrm>
            <a:off x="8492248" y="2762663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8498733" y="1806110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8508460" y="3547360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8518189" y="4345029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8527915" y="5249702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5400000">
            <a:off x="7260077" y="5732847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5400000">
            <a:off x="4153711" y="5739338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2756170" y="5217280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2772382" y="4309366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2785353" y="3534395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10800000">
            <a:off x="2795081" y="2726999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0800000">
            <a:off x="2775625" y="1822327"/>
            <a:ext cx="447472" cy="369651"/>
          </a:xfrm>
          <a:prstGeom prst="downArrow">
            <a:avLst/>
          </a:prstGeom>
          <a:solidFill>
            <a:srgbClr val="5B9BD5"/>
          </a:solidFill>
          <a:ln>
            <a:solidFill>
              <a:srgbClr val="55A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5" descr="C:\Users\Юлия\Desktop\Безимени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258"/>
            <a:ext cx="12209647" cy="6876258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56767" y="5873246"/>
            <a:ext cx="3608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Производство </a:t>
            </a:r>
            <a:r>
              <a:rPr lang="ru-RU" sz="1400" dirty="0" err="1" smtClean="0">
                <a:solidFill>
                  <a:schemeClr val="bg1"/>
                </a:solidFill>
              </a:rPr>
              <a:t>пробиотиков</a:t>
            </a:r>
            <a:r>
              <a:rPr lang="ru-RU" sz="1400" dirty="0" smtClean="0">
                <a:solidFill>
                  <a:schemeClr val="bg1"/>
                </a:solidFill>
              </a:rPr>
              <a:t> на  растительном соевом сырье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58949" y="5549033"/>
            <a:ext cx="2872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Экспериментальные исследования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2152963" y="5231597"/>
            <a:ext cx="256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Патентование результатов НИР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21134" y="4965695"/>
            <a:ext cx="101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Маркетинг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96869" y="4675636"/>
            <a:ext cx="2543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Производство опытной партии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94647" y="4371535"/>
            <a:ext cx="2201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Создание товарного знака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14551" y="4032651"/>
            <a:ext cx="1652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Разработка ТУ и ТИ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68317" y="3733151"/>
            <a:ext cx="4758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Исследования в лабораториях </a:t>
            </a:r>
            <a:r>
              <a:rPr lang="ru-RU" sz="1400" dirty="0" err="1" smtClean="0">
                <a:solidFill>
                  <a:schemeClr val="bg1"/>
                </a:solidFill>
              </a:rPr>
              <a:t>Роспотребнадзора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81068" y="3431814"/>
            <a:ext cx="1325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Получение СГР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20484" y="3132314"/>
            <a:ext cx="1956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Оценка эффективности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95870" y="2822436"/>
            <a:ext cx="834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Реклама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18731" y="2520936"/>
            <a:ext cx="2768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Организация поставок и торговли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707" y="4650042"/>
            <a:ext cx="3256948" cy="20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4500" y="1383577"/>
            <a:ext cx="55961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Manrope" pitchFamily="2" charset="0"/>
              </a:rPr>
              <a:t>Инновационный цикл создания </a:t>
            </a:r>
            <a:r>
              <a:rPr lang="ru-RU" b="1" dirty="0">
                <a:solidFill>
                  <a:schemeClr val="bg1"/>
                </a:solidFill>
                <a:latin typeface="Manrope" pitchFamily="2" charset="0"/>
              </a:rPr>
              <a:t>новейших </a:t>
            </a:r>
            <a:r>
              <a:rPr lang="ru-RU" b="1" dirty="0" err="1" smtClean="0">
                <a:solidFill>
                  <a:schemeClr val="bg1"/>
                </a:solidFill>
                <a:latin typeface="Manrope" pitchFamily="2" charset="0"/>
              </a:rPr>
              <a:t>пробиотиков</a:t>
            </a:r>
            <a:r>
              <a:rPr lang="ru-RU" b="1" dirty="0" smtClean="0">
                <a:solidFill>
                  <a:schemeClr val="bg1"/>
                </a:solidFill>
                <a:latin typeface="Manrope" pitchFamily="2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Manrope" pitchFamily="2" charset="0"/>
              </a:rPr>
              <a:t>на основе </a:t>
            </a:r>
            <a:r>
              <a:rPr lang="ru-RU" b="1" dirty="0" err="1">
                <a:solidFill>
                  <a:schemeClr val="bg1"/>
                </a:solidFill>
                <a:latin typeface="Manrope" pitchFamily="2" charset="0"/>
              </a:rPr>
              <a:t>изолятов</a:t>
            </a:r>
            <a:r>
              <a:rPr lang="ru-RU" b="1" dirty="0">
                <a:solidFill>
                  <a:schemeClr val="bg1"/>
                </a:solidFill>
                <a:latin typeface="Manrope" pitchFamily="2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Manrope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Manrope" pitchFamily="2" charset="0"/>
              </a:rPr>
              <a:t>соевых белков для </a:t>
            </a:r>
            <a:r>
              <a:rPr lang="ru-RU" b="1" dirty="0">
                <a:solidFill>
                  <a:schemeClr val="bg1"/>
                </a:solidFill>
                <a:latin typeface="Manrope" pitchFamily="2" charset="0"/>
              </a:rPr>
              <a:t>восстановления микрофлоры кишечника</a:t>
            </a:r>
          </a:p>
          <a:p>
            <a:pPr algn="ctr"/>
            <a:endParaRPr lang="ru-RU" b="1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465689" y="1865889"/>
            <a:ext cx="148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Потребители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29020" y="2012186"/>
            <a:ext cx="9763574" cy="361498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лево 22"/>
          <p:cNvSpPr/>
          <p:nvPr/>
        </p:nvSpPr>
        <p:spPr>
          <a:xfrm>
            <a:off x="4653950" y="5350155"/>
            <a:ext cx="984618" cy="79125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11018" y="5401143"/>
            <a:ext cx="1654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anrope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ИДЕЯ</a:t>
            </a:r>
            <a:endParaRPr lang="ru-RU" sz="40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7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" y="0"/>
            <a:ext cx="1219167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97194" y="2651450"/>
            <a:ext cx="3997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anrope" pitchFamily="2" charset="0"/>
              </a:rPr>
              <a:t>Разрешительные документы на </a:t>
            </a:r>
            <a:r>
              <a:rPr lang="ru-RU" sz="2000" b="1" dirty="0" err="1" smtClean="0">
                <a:solidFill>
                  <a:schemeClr val="bg1"/>
                </a:solidFill>
                <a:latin typeface="Manrope" pitchFamily="2" charset="0"/>
              </a:rPr>
              <a:t>пробиотическую</a:t>
            </a:r>
            <a:r>
              <a:rPr lang="ru-RU" sz="2000" b="1" dirty="0" smtClean="0">
                <a:solidFill>
                  <a:schemeClr val="bg1"/>
                </a:solidFill>
                <a:latin typeface="Manrope" pitchFamily="2" charset="0"/>
              </a:rPr>
              <a:t> продукцию </a:t>
            </a:r>
            <a:r>
              <a:rPr lang="ru-RU" sz="2000" b="1" dirty="0" err="1" smtClean="0">
                <a:solidFill>
                  <a:schemeClr val="bg1"/>
                </a:solidFill>
                <a:latin typeface="Manrope" pitchFamily="2" charset="0"/>
              </a:rPr>
              <a:t>тм</a:t>
            </a:r>
            <a:r>
              <a:rPr lang="ru-RU" sz="2000" b="1" dirty="0" smtClean="0">
                <a:solidFill>
                  <a:schemeClr val="bg1"/>
                </a:solidFill>
                <a:latin typeface="Manrope" pitchFamily="2" charset="0"/>
              </a:rPr>
              <a:t> «</a:t>
            </a:r>
            <a:r>
              <a:rPr lang="ru-RU" sz="2000" b="1" dirty="0" err="1" smtClean="0">
                <a:solidFill>
                  <a:schemeClr val="bg1"/>
                </a:solidFill>
                <a:latin typeface="Manrope" pitchFamily="2" charset="0"/>
              </a:rPr>
              <a:t>Экобиос</a:t>
            </a:r>
            <a:r>
              <a:rPr lang="ru-RU" sz="2000" b="1" dirty="0" smtClean="0">
                <a:solidFill>
                  <a:schemeClr val="bg1"/>
                </a:solidFill>
                <a:latin typeface="Manrope" pitchFamily="2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897" y="4110537"/>
            <a:ext cx="1863044" cy="26307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897" y="1320597"/>
            <a:ext cx="1846181" cy="26307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2909" y="4110228"/>
            <a:ext cx="1856046" cy="26362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5950" y="4110228"/>
            <a:ext cx="1835826" cy="26310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7347" y="1247504"/>
            <a:ext cx="1837824" cy="26304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3916" y="4110537"/>
            <a:ext cx="1851255" cy="26307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3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409" y="983674"/>
            <a:ext cx="6248591" cy="5874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" y="0"/>
            <a:ext cx="121916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213" y="362167"/>
            <a:ext cx="7966021" cy="109910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anrope" pitchFamily="2" charset="0"/>
              </a:rPr>
              <a:t>Преимущества сотрудничества с </a:t>
            </a:r>
            <a:br>
              <a:rPr lang="ru-RU" sz="1600" b="1" dirty="0" smtClean="0">
                <a:solidFill>
                  <a:schemeClr val="bg1"/>
                </a:solidFill>
                <a:latin typeface="Manrope" pitchFamily="2" charset="0"/>
              </a:rPr>
            </a:br>
            <a:r>
              <a:rPr lang="ru-RU" sz="1600" b="1" dirty="0">
                <a:solidFill>
                  <a:schemeClr val="bg1"/>
                </a:solidFill>
                <a:latin typeface="Manrope" pitchFamily="2" charset="0"/>
              </a:rPr>
              <a:t>ООО «Инновационная компания «</a:t>
            </a:r>
            <a:r>
              <a:rPr lang="ru-RU" sz="1600" b="1" dirty="0" err="1">
                <a:solidFill>
                  <a:schemeClr val="bg1"/>
                </a:solidFill>
                <a:latin typeface="Manrope" pitchFamily="2" charset="0"/>
              </a:rPr>
              <a:t>Экобиос</a:t>
            </a:r>
            <a:r>
              <a:rPr lang="ru-RU" sz="1600" b="1" dirty="0">
                <a:solidFill>
                  <a:schemeClr val="bg1"/>
                </a:solidFill>
                <a:latin typeface="Manrope" pitchFamily="2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464" y="1823437"/>
            <a:ext cx="5607945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Высокое качество и проверенная эффективность </a:t>
            </a:r>
          </a:p>
          <a:p>
            <a:pPr marL="342900" indent="-342900"/>
            <a:r>
              <a:rPr lang="ru-RU" sz="1200" dirty="0" err="1" smtClean="0">
                <a:solidFill>
                  <a:schemeClr val="bg1"/>
                </a:solidFill>
                <a:latin typeface="Manrope" pitchFamily="2" charset="0"/>
              </a:rPr>
              <a:t>пробиотиков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Manrope" pitchFamily="2" charset="0"/>
              </a:rPr>
              <a:t>тм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 «</a:t>
            </a:r>
            <a:r>
              <a:rPr lang="ru-RU" sz="1200" dirty="0" err="1" smtClean="0">
                <a:solidFill>
                  <a:schemeClr val="bg1"/>
                </a:solidFill>
                <a:latin typeface="Manrope" pitchFamily="2" charset="0"/>
              </a:rPr>
              <a:t>Экобиос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»</a:t>
            </a:r>
          </a:p>
          <a:p>
            <a:pPr marL="342900" indent="-342900"/>
            <a:endParaRPr lang="ru-RU" sz="1200" dirty="0" smtClean="0">
              <a:solidFill>
                <a:schemeClr val="bg1"/>
              </a:solidFill>
              <a:latin typeface="Manrope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Уникальные </a:t>
            </a:r>
            <a:r>
              <a:rPr lang="ru-RU" sz="1200" dirty="0" err="1" smtClean="0">
                <a:solidFill>
                  <a:schemeClr val="bg1"/>
                </a:solidFill>
                <a:latin typeface="Manrope" pitchFamily="2" charset="0"/>
              </a:rPr>
              <a:t>пробиотики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 на основе </a:t>
            </a:r>
            <a:r>
              <a:rPr lang="ru-RU" sz="1200" dirty="0" err="1" smtClean="0">
                <a:solidFill>
                  <a:schemeClr val="bg1"/>
                </a:solidFill>
                <a:latin typeface="Manrope" pitchFamily="2" charset="0"/>
              </a:rPr>
              <a:t>гидролизата</a:t>
            </a:r>
            <a:endParaRPr lang="ru-RU" sz="1200" dirty="0" smtClean="0">
              <a:solidFill>
                <a:schemeClr val="bg1"/>
              </a:solidFill>
              <a:latin typeface="Manrope" pitchFamily="2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 соевой среды, аналогов, которых нет в России</a:t>
            </a:r>
          </a:p>
          <a:p>
            <a:endParaRPr lang="ru-RU" sz="1200" dirty="0">
              <a:solidFill>
                <a:schemeClr val="bg1"/>
              </a:solidFill>
              <a:latin typeface="Manrope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Безопасность </a:t>
            </a:r>
            <a:r>
              <a:rPr lang="ru-RU" sz="1200" dirty="0" err="1" smtClean="0">
                <a:solidFill>
                  <a:schemeClr val="bg1"/>
                </a:solidFill>
                <a:latin typeface="Manrope" pitchFamily="2" charset="0"/>
              </a:rPr>
              <a:t>пробиотиков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 гарантирована производственным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контролем их качества в ФБУЗ </a:t>
            </a:r>
            <a:r>
              <a:rPr lang="ru-RU" sz="1200" dirty="0" err="1" smtClean="0">
                <a:solidFill>
                  <a:schemeClr val="bg1"/>
                </a:solidFill>
                <a:latin typeface="Manrope" pitchFamily="2" charset="0"/>
              </a:rPr>
              <a:t>ЦГиЭ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 Оренбургской области</a:t>
            </a:r>
          </a:p>
          <a:p>
            <a:endParaRPr lang="ru-RU" sz="1200" dirty="0">
              <a:solidFill>
                <a:schemeClr val="bg1"/>
              </a:solidFill>
              <a:latin typeface="Manrope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ООО </a:t>
            </a:r>
            <a:r>
              <a:rPr lang="ru-RU" sz="1200" dirty="0">
                <a:solidFill>
                  <a:schemeClr val="bg1"/>
                </a:solidFill>
                <a:latin typeface="Manrope" pitchFamily="2" charset="0"/>
              </a:rPr>
              <a:t>«Инновационная компания «</a:t>
            </a:r>
            <a:r>
              <a:rPr lang="ru-RU" sz="1200" dirty="0" err="1">
                <a:solidFill>
                  <a:schemeClr val="bg1"/>
                </a:solidFill>
                <a:latin typeface="Manrope" pitchFamily="2" charset="0"/>
              </a:rPr>
              <a:t>Экобиос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» – надежный партнер, </a:t>
            </a:r>
          </a:p>
          <a:p>
            <a:r>
              <a:rPr lang="ru-RU" sz="1200" dirty="0">
                <a:solidFill>
                  <a:schemeClr val="bg1"/>
                </a:solidFill>
                <a:latin typeface="Manrope" pitchFamily="2" charset="0"/>
              </a:rPr>
              <a:t>п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роизводство </a:t>
            </a:r>
            <a:r>
              <a:rPr lang="ru-RU" sz="1200" dirty="0" err="1" smtClean="0">
                <a:solidFill>
                  <a:schemeClr val="bg1"/>
                </a:solidFill>
                <a:latin typeface="Manrope" pitchFamily="2" charset="0"/>
              </a:rPr>
              <a:t>пробиотической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 продукции более 20 лет</a:t>
            </a:r>
          </a:p>
          <a:p>
            <a:endParaRPr lang="ru-RU" sz="1200" dirty="0">
              <a:solidFill>
                <a:schemeClr val="bg1"/>
              </a:solidFill>
              <a:latin typeface="Manrope" pitchFamily="2" charset="0"/>
            </a:endParaRP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Профессиональное консультирование и информационная поддержка</a:t>
            </a:r>
          </a:p>
          <a:p>
            <a:endParaRPr lang="ru-RU" sz="1200" dirty="0">
              <a:solidFill>
                <a:schemeClr val="bg1"/>
              </a:solidFill>
              <a:latin typeface="Manrope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Производство под руководством профессора, </a:t>
            </a:r>
            <a:r>
              <a:rPr lang="ru-RU" sz="1200" dirty="0" err="1" smtClean="0">
                <a:solidFill>
                  <a:schemeClr val="bg1"/>
                </a:solidFill>
                <a:latin typeface="Manrope" pitchFamily="2" charset="0"/>
              </a:rPr>
              <a:t>д.м.н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,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академика РАЕН, ЕАЕН </a:t>
            </a:r>
            <a:r>
              <a:rPr lang="ru-RU" sz="1200" dirty="0" err="1">
                <a:solidFill>
                  <a:schemeClr val="bg1"/>
                </a:solidFill>
                <a:latin typeface="Manrope" pitchFamily="2" charset="0"/>
              </a:rPr>
              <a:t>Цинберга</a:t>
            </a:r>
            <a:r>
              <a:rPr lang="ru-RU" sz="1200" dirty="0">
                <a:solidFill>
                  <a:schemeClr val="bg1"/>
                </a:solidFill>
                <a:latin typeface="Manrope" pitchFamily="2" charset="0"/>
              </a:rPr>
              <a:t> М.Б. </a:t>
            </a:r>
            <a:endParaRPr lang="ru-RU" sz="1200" dirty="0" smtClean="0">
              <a:solidFill>
                <a:schemeClr val="bg1"/>
              </a:solidFill>
              <a:latin typeface="Manrope" pitchFamily="2" charset="0"/>
            </a:endParaRPr>
          </a:p>
          <a:p>
            <a:endParaRPr lang="ru-RU" sz="1200" dirty="0">
              <a:solidFill>
                <a:schemeClr val="bg1"/>
              </a:solidFill>
              <a:latin typeface="Manrope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Маркетинговая поддержка (оформление точек продаж,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</a:rPr>
              <a:t>совместные рекламные кампании и акции)</a:t>
            </a:r>
          </a:p>
          <a:p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Manrope" pitchFamily="2" charset="0"/>
            </a:endParaRPr>
          </a:p>
          <a:p>
            <a:endParaRPr lang="ru-RU" sz="3200" dirty="0">
              <a:latin typeface="Manrope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" y="0"/>
            <a:ext cx="121916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5654" y="879860"/>
            <a:ext cx="5232285" cy="13255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77512" y="693639"/>
            <a:ext cx="6096000" cy="13515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СОТРУДНИЧЕСТВА </a:t>
            </a:r>
            <a:endParaRPr lang="ru-RU" sz="1400" b="1" dirty="0" smtClean="0">
              <a:solidFill>
                <a:schemeClr val="bg1"/>
              </a:solidFill>
              <a:latin typeface="Manrope Ligh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400" b="1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«ИННОВАЦИОННОЙ КОМПАНИИ «ЭКОБИОС</a:t>
            </a:r>
            <a:r>
              <a:rPr lang="ru-RU" sz="1400" b="1" dirty="0" smtClean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БИЗНЕС–ИНКУБАТОРА </a:t>
            </a:r>
            <a:r>
              <a:rPr lang="ru-RU" sz="1400" b="1" dirty="0" err="1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ПуЭ</a:t>
            </a:r>
            <a:endParaRPr lang="ru-RU" sz="1400" dirty="0">
              <a:solidFill>
                <a:schemeClr val="bg1"/>
              </a:solidFill>
              <a:latin typeface="Manrope Ligh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(январь 2020 г. – март 2021 г.)</a:t>
            </a:r>
            <a:endParaRPr lang="ru-RU" sz="1400" dirty="0">
              <a:solidFill>
                <a:schemeClr val="bg1"/>
              </a:solidFill>
              <a:effectLst/>
              <a:latin typeface="Manrope Ligh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7933584"/>
              </p:ext>
            </p:extLst>
          </p:nvPr>
        </p:nvGraphicFramePr>
        <p:xfrm>
          <a:off x="199419" y="2547892"/>
          <a:ext cx="11793161" cy="428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248"/>
                <a:gridCol w="9676063"/>
                <a:gridCol w="1667850"/>
              </a:tblGrid>
              <a:tr h="213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№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Дата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/>
                    </a:solidFill>
                  </a:tcPr>
                </a:tc>
              </a:tr>
              <a:tr h="20664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1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Приглашение к  сотрудничеству: 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        ООО «Инновационная компания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Экобиос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» (Россия,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г.Оренбург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) проявило заинтересованность по реализации Плана по углубленному сотрудничеству между Россией и Китаем в области сои и  в части своей компетенции направило в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Минэкономразвитие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 РФ информацию о проделанных и планируемых мероприятиях по данному вопросу.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Минэкономразвития РФ  сообщило, что Торговым представительством России в Китае  предложена возможность сотрудничества  с  компанией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ПуЭ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 (Шанхай).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Предлагаемые варианты сотрудничества: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Передать, на коммерческой основе по лицензионному соглашению изобретения, «ноу-хау», практический опыт, технологические документы и др.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Создать совместное предприятие, в этом случае компанией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Экобиос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»  будет осуществлен интеллектуальный вклад.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Январь 2020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6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Подписание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соглашения о конфиденциальности  между ООО «Инновационная компания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Экобиос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» (Оренбург. Россия) и  ООО «Управляющая компания бизнес-инкубатора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ПуЭ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» (Шанхай, Китайская народная республика)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Июль 2020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4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Направлен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пакет  рекламных материалов, копии статей и другая информация, касающаяся авторской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пробиотической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 продукции ООО «Инновационная компания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Экобиос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Август 2020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4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Направлены проекты лицензионных соглашений на передачу Технической документации и трансфер технологий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Ноябрь 2020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8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Проведено две встречи в формате видеоконференции президента ООО «Инновационная компания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Экобиос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» профессора Марка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Цинберга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 с китайскими специалистами по вопросу создания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пробиотиков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 на основе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изолятов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 соевых белков (соевых пептидах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).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anrope Light" pitchFamily="2" charset="0"/>
                        </a:rPr>
                        <a:t>Октябрь 2020г.,    март 2021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anrope Ligh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4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" y="0"/>
            <a:ext cx="121916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5654" y="879860"/>
            <a:ext cx="5232285" cy="13255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592" y="2269554"/>
            <a:ext cx="12260062" cy="4116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err="1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пробиотическую</a:t>
            </a: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продукцию ООО «Инновационная компания «</a:t>
            </a:r>
            <a:r>
              <a:rPr lang="ru-RU" sz="1600" dirty="0" err="1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Экобиос</a:t>
            </a: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 положительные отзывы предоставили </a:t>
            </a:r>
            <a:endParaRPr lang="ru-RU" sz="1600" dirty="0" smtClean="0">
              <a:solidFill>
                <a:schemeClr val="bg1"/>
              </a:solidFill>
              <a:latin typeface="Manrope Ligh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ведущие </a:t>
            </a: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ученые и практические  врачи  Оренбургской области и г. Москвы, в т. ч</a:t>
            </a:r>
            <a:r>
              <a:rPr lang="ru-RU" sz="1600" dirty="0" smtClean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latin typeface="Manrope Ligh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д.м.н., профессор, заслуженный  деятель науки РФ – 1 отзыв;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д.м.н., профессор  - 2  отзыва;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заслуженный  </a:t>
            </a: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 РФ, врач высшей категории, эксперт портала «Vrachi.ru» - 1 отзыв;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врач-гастроэнтеролог </a:t>
            </a: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– 1 отзыв;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к.м.н</a:t>
            </a: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доцент – 1 отзыв;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smtClean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врач, к.м.н., председатель  «Гильдии медицинских организаций при Союзе «ТПП Оренбургской области» - 1 отзыв;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директор ООО «</a:t>
            </a:r>
            <a:r>
              <a:rPr lang="ru-RU" sz="1600" dirty="0" err="1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СанЭпидСервис</a:t>
            </a: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плюс»  - 1 отзыв;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врач-диетолог, </a:t>
            </a:r>
            <a:r>
              <a:rPr lang="ru-RU" sz="1600" dirty="0" err="1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нутрициолог</a:t>
            </a:r>
            <a:r>
              <a:rPr lang="ru-RU" sz="1600" dirty="0">
                <a:solidFill>
                  <a:schemeClr val="bg1"/>
                </a:solidFill>
                <a:latin typeface="Manrope Ligh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гастроэнтеролог (г. Москва)- 1 отзыв.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0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" y="0"/>
            <a:ext cx="1219167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8262" y="81720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ООО «Инновационная компания </a:t>
            </a: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«</a:t>
            </a:r>
            <a:r>
              <a:rPr lang="ru-RU" sz="1400" dirty="0" err="1">
                <a:solidFill>
                  <a:schemeClr val="bg1"/>
                </a:solidFill>
                <a:latin typeface="Manrope" pitchFamily="2" charset="0"/>
              </a:rPr>
              <a:t>Экобиос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»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единственный 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в </a:t>
            </a: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мировой практике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производитель </a:t>
            </a:r>
            <a:r>
              <a:rPr lang="ru-RU" sz="1400" dirty="0" err="1" smtClean="0">
                <a:solidFill>
                  <a:schemeClr val="bg1"/>
                </a:solidFill>
                <a:latin typeface="Manrope" pitchFamily="2" charset="0"/>
              </a:rPr>
              <a:t>пробиотиков</a:t>
            </a: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на основе </a:t>
            </a:r>
            <a:endParaRPr lang="ru-RU" sz="1400" dirty="0" smtClean="0">
              <a:solidFill>
                <a:schemeClr val="bg1"/>
              </a:solidFill>
              <a:latin typeface="Manrope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err="1" smtClean="0">
                <a:solidFill>
                  <a:schemeClr val="bg1"/>
                </a:solidFill>
                <a:latin typeface="Manrope" pitchFamily="2" charset="0"/>
              </a:rPr>
              <a:t>гидролизатно</a:t>
            </a: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-соевой 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среды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0276" y="2545430"/>
            <a:ext cx="7163998" cy="46699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653" y="2544088"/>
            <a:ext cx="6971975" cy="46537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5667" y="2527900"/>
            <a:ext cx="7163998" cy="4669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0" y="2531254"/>
            <a:ext cx="7172336" cy="4669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747" y="2527754"/>
            <a:ext cx="7011018" cy="46798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7174" y="2529125"/>
            <a:ext cx="7036734" cy="46798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44530" y="2686697"/>
            <a:ext cx="3953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anrope" pitchFamily="2" charset="0"/>
              </a:rPr>
              <a:t>Традиционные </a:t>
            </a:r>
            <a:r>
              <a:rPr lang="ru-RU" dirty="0" err="1" smtClean="0">
                <a:solidFill>
                  <a:schemeClr val="bg1"/>
                </a:solidFill>
                <a:latin typeface="Manrope" pitchFamily="2" charset="0"/>
              </a:rPr>
              <a:t>пробиотики</a:t>
            </a:r>
            <a:r>
              <a:rPr lang="ru-RU" dirty="0" smtClean="0">
                <a:solidFill>
                  <a:schemeClr val="bg1"/>
                </a:solidFill>
                <a:latin typeface="Manrope" pitchFamily="2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Manrope" pitchFamily="2" charset="0"/>
              </a:rPr>
              <a:t>на </a:t>
            </a:r>
            <a:r>
              <a:rPr lang="ru-RU" dirty="0" err="1" smtClean="0">
                <a:solidFill>
                  <a:schemeClr val="bg1"/>
                </a:solidFill>
                <a:latin typeface="Manrope" pitchFamily="2" charset="0"/>
              </a:rPr>
              <a:t>гидролизатно</a:t>
            </a:r>
            <a:r>
              <a:rPr lang="ru-RU" dirty="0" smtClean="0">
                <a:solidFill>
                  <a:schemeClr val="bg1"/>
                </a:solidFill>
                <a:latin typeface="Manrope" pitchFamily="2" charset="0"/>
              </a:rPr>
              <a:t>-молочной среде</a:t>
            </a:r>
            <a:endParaRPr lang="ru-RU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655" y="268669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98205" y="2686697"/>
            <a:ext cx="502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Manrope" pitchFamily="2" charset="0"/>
              </a:rPr>
              <a:t>Пробиотики</a:t>
            </a:r>
            <a:r>
              <a:rPr lang="ru-RU" dirty="0" smtClean="0">
                <a:solidFill>
                  <a:schemeClr val="bg1"/>
                </a:solidFill>
                <a:latin typeface="Manrope" pitchFamily="2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Manrope" pitchFamily="2" charset="0"/>
              </a:rPr>
              <a:t>гидролизатно</a:t>
            </a:r>
            <a:r>
              <a:rPr lang="ru-RU" dirty="0" smtClean="0">
                <a:solidFill>
                  <a:schemeClr val="bg1"/>
                </a:solidFill>
                <a:latin typeface="Manrope" pitchFamily="2" charset="0"/>
              </a:rPr>
              <a:t>-соевой среде</a:t>
            </a:r>
            <a:endParaRPr lang="ru-RU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" y="0"/>
            <a:ext cx="1219167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65683" y="3148037"/>
            <a:ext cx="5107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Manrope" pitchFamily="2" charset="0"/>
              </a:rPr>
              <a:t>КОНТАКТЫ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146" y="2594039"/>
            <a:ext cx="81353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  <a:latin typeface="Manrope" pitchFamily="2" charset="0"/>
              </a:rPr>
              <a:t>ООО «Инновационная компания «</a:t>
            </a:r>
            <a:r>
              <a:rPr lang="ru-RU" sz="1600" b="1" dirty="0" err="1">
                <a:solidFill>
                  <a:schemeClr val="bg1"/>
                </a:solidFill>
                <a:latin typeface="Manrope" pitchFamily="2" charset="0"/>
              </a:rPr>
              <a:t>Экобиос</a:t>
            </a:r>
            <a:r>
              <a:rPr lang="ru-RU" sz="1600" b="1" dirty="0">
                <a:solidFill>
                  <a:schemeClr val="bg1"/>
                </a:solidFill>
                <a:latin typeface="Manrope" pitchFamily="2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  <a:latin typeface="Manrope" pitchFamily="2" charset="0"/>
              </a:rPr>
              <a:t>Юридический адрес: 460026, Россия, </a:t>
            </a:r>
            <a:endParaRPr lang="ru-RU" sz="1600" b="1" dirty="0" smtClean="0">
              <a:solidFill>
                <a:schemeClr val="bg1"/>
              </a:solidFill>
              <a:latin typeface="Manrope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Manrope" pitchFamily="2" charset="0"/>
              </a:rPr>
              <a:t>Оренбургская </a:t>
            </a:r>
            <a:r>
              <a:rPr lang="ru-RU" sz="1600" b="1" dirty="0">
                <a:solidFill>
                  <a:schemeClr val="bg1"/>
                </a:solidFill>
                <a:latin typeface="Manrope" pitchFamily="2" charset="0"/>
              </a:rPr>
              <a:t>область, г. Оренбург, ул. Карагандинская, 48, А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Manrope" pitchFamily="2" charset="0"/>
              </a:rPr>
              <a:t>Почтовый </a:t>
            </a:r>
            <a:r>
              <a:rPr lang="ru-RU" sz="1600" b="1" dirty="0">
                <a:solidFill>
                  <a:schemeClr val="bg1"/>
                </a:solidFill>
                <a:latin typeface="Manrope" pitchFamily="2" charset="0"/>
              </a:rPr>
              <a:t>адрес: 460022, Россия, Оренбургская область</a:t>
            </a:r>
            <a:r>
              <a:rPr lang="ru-RU" sz="1600" b="1" dirty="0" smtClean="0">
                <a:solidFill>
                  <a:schemeClr val="bg1"/>
                </a:solidFill>
                <a:latin typeface="Manrope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Manrope" pitchFamily="2" charset="0"/>
              </a:rPr>
              <a:t>г</a:t>
            </a:r>
            <a:r>
              <a:rPr lang="ru-RU" sz="1600" b="1" dirty="0">
                <a:solidFill>
                  <a:schemeClr val="bg1"/>
                </a:solidFill>
                <a:latin typeface="Manrope" pitchFamily="2" charset="0"/>
              </a:rPr>
              <a:t>. Оренбург,  ул. Новая, </a:t>
            </a:r>
            <a:r>
              <a:rPr lang="ru-RU" sz="1600" b="1" dirty="0" smtClean="0">
                <a:solidFill>
                  <a:schemeClr val="bg1"/>
                </a:solidFill>
                <a:latin typeface="Manrope" pitchFamily="2" charset="0"/>
              </a:rPr>
              <a:t>4</a:t>
            </a:r>
          </a:p>
          <a:p>
            <a:pPr>
              <a:lnSpc>
                <a:spcPct val="150000"/>
              </a:lnSpc>
            </a:pPr>
            <a:endParaRPr lang="ru-RU" sz="1600" b="1" dirty="0">
              <a:solidFill>
                <a:schemeClr val="bg1"/>
              </a:solidFill>
              <a:latin typeface="Manrope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  <a:latin typeface="Manrope" pitchFamily="2" charset="0"/>
              </a:rPr>
              <a:t>Тел. : 007(3532) 52-84-80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639830" y="598591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e-mail</a:t>
            </a:r>
            <a:r>
              <a:rPr lang="en-US" sz="2400" b="1" dirty="0">
                <a:solidFill>
                  <a:schemeClr val="bg1"/>
                </a:solidFill>
              </a:rPr>
              <a:t>: icecobios@list.ru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61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Юлия\Desktop\s1200.jpg"/>
          <p:cNvPicPr>
            <a:picLocks noChangeAspect="1" noChangeArrowheads="1"/>
          </p:cNvPicPr>
          <p:nvPr/>
        </p:nvPicPr>
        <p:blipFill>
          <a:blip r:embed="rId2" cstate="print"/>
          <a:srcRect r="18110"/>
          <a:stretch>
            <a:fillRect/>
          </a:stretch>
        </p:blipFill>
        <p:spPr bwMode="auto">
          <a:xfrm>
            <a:off x="3752071" y="0"/>
            <a:ext cx="8424059" cy="6858001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7313" y="2170580"/>
            <a:ext cx="51519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0" dirty="0" err="1" smtClean="0">
                <a:solidFill>
                  <a:schemeClr val="bg1"/>
                </a:solidFill>
                <a:effectLst/>
                <a:latin typeface="Manrope" pitchFamily="2" charset="0"/>
                <a:cs typeface="Calibri" panose="020F0502020204030204" pitchFamily="34" charset="0"/>
              </a:rPr>
              <a:t>Пробиотики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Manrope" pitchFamily="2" charset="0"/>
                <a:cs typeface="Calibri" panose="020F0502020204030204" pitchFamily="34" charset="0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Manrope" pitchFamily="2" charset="0"/>
                <a:cs typeface="Calibri" panose="020F0502020204030204" pitchFamily="34" charset="0"/>
              </a:rPr>
              <a:t>тм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Manrope" pitchFamily="2" charset="0"/>
                <a:cs typeface="Calibri" panose="020F0502020204030204" pitchFamily="34" charset="0"/>
              </a:rPr>
              <a:t> «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Manrope" pitchFamily="2" charset="0"/>
                <a:cs typeface="Calibri" panose="020F0502020204030204" pitchFamily="34" charset="0"/>
              </a:rPr>
              <a:t>Экобиос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Manrope" pitchFamily="2" charset="0"/>
                <a:cs typeface="Calibri" panose="020F0502020204030204" pitchFamily="34" charset="0"/>
              </a:rPr>
              <a:t>» 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Manrope" pitchFamily="2" charset="0"/>
                <a:cs typeface="Calibri" panose="020F0502020204030204" pitchFamily="34" charset="0"/>
              </a:rPr>
              <a:t>– это живые микроорганизмы, которые при попадании в желудочно-кишечный тракт человека в достаточном количестве, сохраняют свою</a:t>
            </a:r>
          </a:p>
          <a:p>
            <a:pPr algn="ctr">
              <a:lnSpc>
                <a:spcPct val="150000"/>
              </a:lnSpc>
            </a:pPr>
            <a:r>
              <a:rPr lang="ru-RU" b="0" i="0" dirty="0" smtClean="0">
                <a:solidFill>
                  <a:schemeClr val="bg1"/>
                </a:solidFill>
                <a:effectLst/>
                <a:latin typeface="Manrope" pitchFamily="2" charset="0"/>
                <a:cs typeface="Calibri" panose="020F0502020204030204" pitchFamily="34" charset="0"/>
              </a:rPr>
              <a:t>активность, жизнеспособность </a:t>
            </a:r>
            <a:r>
              <a:rPr lang="ru-RU" dirty="0" smtClean="0">
                <a:solidFill>
                  <a:schemeClr val="bg1"/>
                </a:solidFill>
                <a:latin typeface="Manrope" pitchFamily="2" charset="0"/>
                <a:cs typeface="Calibri" panose="020F0502020204030204" pitchFamily="34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Manrope" pitchFamily="2" charset="0"/>
                <a:cs typeface="Calibri" panose="020F0502020204030204" pitchFamily="34" charset="0"/>
              </a:rPr>
              <a:t>создают оздоровительный эффект для </a:t>
            </a:r>
            <a:r>
              <a:rPr lang="ru-RU" dirty="0" smtClean="0">
                <a:solidFill>
                  <a:schemeClr val="bg1"/>
                </a:solidFill>
                <a:latin typeface="Manrope" pitchFamily="2" charset="0"/>
                <a:cs typeface="Calibri" panose="020F0502020204030204" pitchFamily="34" charset="0"/>
              </a:rPr>
              <a:t>организма человека</a:t>
            </a:r>
            <a:r>
              <a:rPr lang="ru-RU" dirty="0">
                <a:solidFill>
                  <a:schemeClr val="bg1"/>
                </a:solidFill>
                <a:latin typeface="Manrope" pitchFamily="2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anrope" pitchFamily="2" charset="0"/>
                <a:cs typeface="Calibri" panose="020F0502020204030204" pitchFamily="34" charset="0"/>
              </a:rPr>
              <a:t>за счет нормализации его микрофлоры.</a:t>
            </a:r>
            <a:endParaRPr lang="ru-RU" dirty="0">
              <a:solidFill>
                <a:schemeClr val="bg1"/>
              </a:solidFill>
              <a:latin typeface="Manrope" pitchFamily="2" charset="0"/>
              <a:cs typeface="Calibri" panose="020F0502020204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2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08" r="14701"/>
          <a:stretch/>
        </p:blipFill>
        <p:spPr>
          <a:xfrm>
            <a:off x="5780422" y="0"/>
            <a:ext cx="6826053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40" r="3540"/>
          <a:stretch/>
        </p:blipFill>
        <p:spPr>
          <a:xfrm>
            <a:off x="-432000" y="-1489"/>
            <a:ext cx="12191673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0277" y="1840537"/>
            <a:ext cx="56812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Клинически доказана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эффективность</a:t>
            </a:r>
          </a:p>
          <a:p>
            <a:endParaRPr lang="ru-RU" sz="2000" dirty="0" smtClean="0">
              <a:solidFill>
                <a:schemeClr val="bg1"/>
              </a:solidFill>
              <a:latin typeface="Manrope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 Безопасность подтверждена лабораторными испытаниями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Manrope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 Не содержат патогенные бактерии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Manrope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 Естественные (натуральные) по происхождению</a:t>
            </a:r>
          </a:p>
          <a:p>
            <a:endParaRPr lang="ru-RU" sz="2000" dirty="0" smtClean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511" y="732773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Manrope" pitchFamily="2" charset="0"/>
              </a:rPr>
              <a:t>Пробиотики</a:t>
            </a:r>
            <a:r>
              <a:rPr lang="ru-RU" sz="2400" b="1" dirty="0" smtClean="0">
                <a:solidFill>
                  <a:schemeClr val="bg1"/>
                </a:solidFill>
                <a:latin typeface="Manrope" pitchFamily="2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anrope" pitchFamily="2" charset="0"/>
              </a:rPr>
              <a:t>тм</a:t>
            </a:r>
            <a:r>
              <a:rPr lang="ru-RU" sz="2400" b="1" dirty="0" smtClean="0">
                <a:solidFill>
                  <a:schemeClr val="bg1"/>
                </a:solidFill>
                <a:latin typeface="Manrope" pitchFamily="2" charset="0"/>
              </a:rPr>
              <a:t> «</a:t>
            </a:r>
            <a:r>
              <a:rPr lang="ru-RU" sz="2400" b="1" dirty="0" err="1" smtClean="0">
                <a:solidFill>
                  <a:schemeClr val="bg1"/>
                </a:solidFill>
                <a:latin typeface="Manrope" pitchFamily="2" charset="0"/>
              </a:rPr>
              <a:t>Экобиос</a:t>
            </a:r>
            <a:r>
              <a:rPr lang="ru-RU" sz="2400" b="1" dirty="0" smtClean="0">
                <a:solidFill>
                  <a:schemeClr val="bg1"/>
                </a:solidFill>
                <a:latin typeface="Manrope" pitchFamily="2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7978" y="5254507"/>
            <a:ext cx="6099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Не </a:t>
            </a:r>
            <a:r>
              <a:rPr lang="ru-RU" sz="2000" dirty="0">
                <a:solidFill>
                  <a:schemeClr val="bg1"/>
                </a:solidFill>
                <a:latin typeface="Manrope" pitchFamily="2" charset="0"/>
              </a:rPr>
              <a:t>содержат </a:t>
            </a:r>
            <a:r>
              <a:rPr lang="ru-RU" sz="2000" dirty="0" err="1" smtClean="0">
                <a:solidFill>
                  <a:schemeClr val="bg1"/>
                </a:solidFill>
                <a:latin typeface="Manrope" pitchFamily="2" charset="0"/>
              </a:rPr>
              <a:t>глютен</a:t>
            </a:r>
            <a:endParaRPr lang="ru-RU" sz="2000" dirty="0" smtClean="0">
              <a:solidFill>
                <a:schemeClr val="bg1"/>
              </a:solidFill>
              <a:latin typeface="Manrope" pitchFamily="2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Manrope" pitchFamily="2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anrope" pitchFamily="2" charset="0"/>
              </a:rPr>
              <a:t>Не </a:t>
            </a:r>
            <a:r>
              <a:rPr lang="ru-RU" sz="2000" dirty="0">
                <a:solidFill>
                  <a:schemeClr val="bg1"/>
                </a:solidFill>
                <a:latin typeface="Manrope" pitchFamily="2" charset="0"/>
              </a:rPr>
              <a:t>содержат ГМО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9" t="1" r="15142" b="-1"/>
          <a:stretch/>
        </p:blipFill>
        <p:spPr>
          <a:xfrm>
            <a:off x="5156487" y="0"/>
            <a:ext cx="7786254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67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9532" y="1517573"/>
            <a:ext cx="601361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Manrope" pitchFamily="2" charset="0"/>
              </a:rPr>
              <a:t> Быстро колонизируются в кишечнике;</a:t>
            </a:r>
          </a:p>
          <a:p>
            <a:pPr>
              <a:defRPr/>
            </a:pPr>
            <a:endParaRPr lang="ru-RU" sz="1600" dirty="0" smtClean="0">
              <a:solidFill>
                <a:schemeClr val="bg1"/>
              </a:solidFill>
              <a:latin typeface="Manrope" pitchFamily="2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Manrope" pitchFamily="2" charset="0"/>
              </a:rPr>
              <a:t> Борются с патогенными бактериями;</a:t>
            </a:r>
          </a:p>
          <a:p>
            <a:pPr>
              <a:defRPr/>
            </a:pPr>
            <a:endParaRPr lang="ru-RU" sz="1600" dirty="0" smtClean="0">
              <a:solidFill>
                <a:schemeClr val="bg1"/>
              </a:solidFill>
              <a:latin typeface="Manrope" pitchFamily="2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Manrope" pitchFamily="2" charset="0"/>
              </a:rPr>
              <a:t> Препятствуют прохождению патогенных бактерий 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1"/>
                </a:solidFill>
                <a:latin typeface="Manrope" pitchFamily="2" charset="0"/>
              </a:rPr>
              <a:t>из желудочно-кишечного тракта через кишечную стенку;</a:t>
            </a:r>
          </a:p>
          <a:p>
            <a:pPr>
              <a:defRPr/>
            </a:pPr>
            <a:endParaRPr lang="ru-RU" sz="1600" dirty="0" smtClean="0">
              <a:solidFill>
                <a:schemeClr val="bg1"/>
              </a:solidFill>
              <a:latin typeface="Manrope" pitchFamily="2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Manrope" pitchFamily="2" charset="0"/>
              </a:rPr>
              <a:t> Устойчивы к воздействию кислотной среды желудка;</a:t>
            </a:r>
          </a:p>
          <a:p>
            <a:pPr>
              <a:defRPr/>
            </a:pPr>
            <a:endParaRPr lang="ru-RU" sz="1600" dirty="0" smtClean="0">
              <a:solidFill>
                <a:schemeClr val="bg1"/>
              </a:solidFill>
              <a:latin typeface="Manrope" pitchFamily="2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Manrope" pitchFamily="2" charset="0"/>
              </a:rPr>
              <a:t> Способны активно прилипать к кишечному эпителию (обладают </a:t>
            </a:r>
            <a:r>
              <a:rPr lang="ru-RU" sz="1600" dirty="0" err="1" smtClean="0">
                <a:solidFill>
                  <a:schemeClr val="bg1"/>
                </a:solidFill>
                <a:latin typeface="Manrope" pitchFamily="2" charset="0"/>
              </a:rPr>
              <a:t>адгезивностью</a:t>
            </a:r>
            <a:r>
              <a:rPr lang="ru-RU" sz="1600" dirty="0" smtClean="0">
                <a:solidFill>
                  <a:schemeClr val="bg1"/>
                </a:solidFill>
                <a:latin typeface="Manrope" pitchFamily="2" charset="0"/>
              </a:rPr>
              <a:t>);</a:t>
            </a:r>
          </a:p>
          <a:p>
            <a:pPr>
              <a:defRPr/>
            </a:pPr>
            <a:endParaRPr lang="ru-RU" sz="1600" dirty="0" smtClean="0">
              <a:solidFill>
                <a:schemeClr val="bg1"/>
              </a:solidFill>
              <a:latin typeface="Manrope" pitchFamily="2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Manrope" pitchFamily="2" charset="0"/>
              </a:rPr>
              <a:t> Стимулируют иммунитет</a:t>
            </a:r>
          </a:p>
          <a:p>
            <a:pPr>
              <a:buFont typeface="Arial" pitchFamily="34" charset="0"/>
              <a:buChar char="•"/>
              <a:defRPr/>
            </a:pPr>
            <a:endParaRPr lang="ru-RU" sz="1600" dirty="0">
              <a:solidFill>
                <a:schemeClr val="bg1"/>
              </a:solidFill>
              <a:latin typeface="Manrope" pitchFamily="2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Manrope" pitchFamily="2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Manrope" pitchFamily="2" charset="0"/>
              </a:rPr>
              <a:t>Употребляют </a:t>
            </a:r>
            <a:r>
              <a:rPr lang="ru-RU" sz="1600" dirty="0" err="1" smtClean="0">
                <a:solidFill>
                  <a:schemeClr val="bg1"/>
                </a:solidFill>
                <a:latin typeface="Manrope" pitchFamily="2" charset="0"/>
              </a:rPr>
              <a:t>пробиотики</a:t>
            </a:r>
            <a:r>
              <a:rPr lang="ru-RU" sz="1600" dirty="0" smtClean="0">
                <a:solidFill>
                  <a:schemeClr val="bg1"/>
                </a:solidFill>
                <a:latin typeface="Manrope" pitchFamily="2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Manrope" pitchFamily="2" charset="0"/>
              </a:rPr>
              <a:t>тм</a:t>
            </a:r>
            <a:r>
              <a:rPr lang="ru-RU" sz="1600" dirty="0" smtClean="0">
                <a:solidFill>
                  <a:schemeClr val="bg1"/>
                </a:solidFill>
                <a:latin typeface="Manrope" pitchFamily="2" charset="0"/>
              </a:rPr>
              <a:t> «</a:t>
            </a:r>
            <a:r>
              <a:rPr lang="ru-RU" sz="1600" dirty="0" err="1" smtClean="0">
                <a:solidFill>
                  <a:schemeClr val="bg1"/>
                </a:solidFill>
                <a:latin typeface="Manrope" pitchFamily="2" charset="0"/>
              </a:rPr>
              <a:t>Экобиос</a:t>
            </a:r>
            <a:r>
              <a:rPr lang="ru-RU" sz="1600" dirty="0" smtClean="0">
                <a:solidFill>
                  <a:schemeClr val="bg1"/>
                </a:solidFill>
                <a:latin typeface="Manrope" pitchFamily="2" charset="0"/>
              </a:rPr>
              <a:t>» во время еды (не требуют контроля времени употребления до или после еды)</a:t>
            </a:r>
            <a:endParaRPr lang="ru-RU" b="1" dirty="0" smtClean="0">
              <a:solidFill>
                <a:schemeClr val="bg1"/>
              </a:solidFill>
              <a:latin typeface="Manrope" pitchFamily="2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533" y="649977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Manrope" pitchFamily="2" charset="0"/>
              </a:rPr>
              <a:t>Пробиотики</a:t>
            </a:r>
            <a:r>
              <a:rPr lang="ru-RU" sz="2400" b="1" dirty="0" smtClean="0">
                <a:solidFill>
                  <a:schemeClr val="bg1"/>
                </a:solidFill>
                <a:latin typeface="Manrope" pitchFamily="2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anrope" pitchFamily="2" charset="0"/>
              </a:rPr>
              <a:t>тм</a:t>
            </a:r>
            <a:r>
              <a:rPr lang="ru-RU" sz="2400" b="1" dirty="0" smtClean="0">
                <a:solidFill>
                  <a:schemeClr val="bg1"/>
                </a:solidFill>
                <a:latin typeface="Manrope" pitchFamily="2" charset="0"/>
              </a:rPr>
              <a:t> «</a:t>
            </a:r>
            <a:r>
              <a:rPr lang="ru-RU" sz="2400" b="1" dirty="0" err="1" smtClean="0">
                <a:solidFill>
                  <a:schemeClr val="bg1"/>
                </a:solidFill>
                <a:latin typeface="Manrope" pitchFamily="2" charset="0"/>
              </a:rPr>
              <a:t>Экобиос</a:t>
            </a:r>
            <a:r>
              <a:rPr lang="ru-RU" sz="2400" b="1" dirty="0" smtClean="0">
                <a:solidFill>
                  <a:schemeClr val="bg1"/>
                </a:solidFill>
                <a:latin typeface="Manrope" pitchFamily="2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7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161"/>
          <a:stretch/>
        </p:blipFill>
        <p:spPr>
          <a:xfrm>
            <a:off x="5641875" y="858158"/>
            <a:ext cx="7561007" cy="65301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899" y="0"/>
            <a:ext cx="1219167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9617" y="619058"/>
            <a:ext cx="3767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anrope" pitchFamily="2" charset="0"/>
              </a:rPr>
              <a:t>Показания к применению </a:t>
            </a: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Manrope" pitchFamily="2" charset="0"/>
              </a:rPr>
              <a:t>пробиотиков</a:t>
            </a:r>
            <a:r>
              <a:rPr lang="ru-RU" sz="2000" b="1" dirty="0" smtClean="0">
                <a:solidFill>
                  <a:schemeClr val="bg1"/>
                </a:solidFill>
                <a:latin typeface="Manrope" pitchFamily="2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anrope" pitchFamily="2" charset="0"/>
              </a:rPr>
              <a:t>тм</a:t>
            </a:r>
            <a:r>
              <a:rPr lang="ru-RU" sz="2000" b="1" dirty="0" smtClean="0">
                <a:solidFill>
                  <a:schemeClr val="bg1"/>
                </a:solidFill>
                <a:latin typeface="Manrope" pitchFamily="2" charset="0"/>
              </a:rPr>
              <a:t> «</a:t>
            </a:r>
            <a:r>
              <a:rPr lang="ru-RU" sz="2000" b="1" dirty="0" err="1" smtClean="0">
                <a:solidFill>
                  <a:schemeClr val="bg1"/>
                </a:solidFill>
                <a:latin typeface="Manrope" pitchFamily="2" charset="0"/>
              </a:rPr>
              <a:t>Экобиос</a:t>
            </a:r>
            <a:r>
              <a:rPr lang="ru-RU" sz="2000" b="1" dirty="0" smtClean="0">
                <a:solidFill>
                  <a:schemeClr val="bg1"/>
                </a:solidFill>
                <a:latin typeface="Manrope" pitchFamily="2" charset="0"/>
              </a:rPr>
              <a:t>»: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617" y="1801220"/>
            <a:ext cx="6264432" cy="344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Аллергические </a:t>
            </a:r>
            <a:r>
              <a:rPr lang="ru-RU" sz="1200" dirty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 в различных </a:t>
            </a:r>
            <a:endParaRPr lang="ru-RU" sz="1200" dirty="0" smtClean="0">
              <a:solidFill>
                <a:schemeClr val="bg1"/>
              </a:solidFill>
              <a:latin typeface="Manrope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проявлениях;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chemeClr val="bg1"/>
              </a:solidFill>
              <a:latin typeface="Manrope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Дисбиоз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другие нарушения микрофлоры организма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chemeClr val="bg1"/>
              </a:solidFill>
              <a:latin typeface="Manrope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Расстройства </a:t>
            </a:r>
            <a:r>
              <a:rPr lang="ru-RU" sz="1200" dirty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кишечника, нарушение стула, острая 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диарея</a:t>
            </a:r>
            <a:r>
              <a:rPr lang="ru-RU" sz="1200" dirty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метеоризм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solidFill>
                <a:schemeClr val="bg1"/>
              </a:solidFill>
              <a:latin typeface="Manrope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200" dirty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беременности (профилактика развития </a:t>
            </a:r>
            <a:r>
              <a:rPr lang="ru-RU" sz="1200" dirty="0" err="1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дисбиоза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solidFill>
                <a:schemeClr val="bg1"/>
              </a:solidFill>
              <a:latin typeface="Manrope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  <a:r>
              <a:rPr lang="ru-RU" sz="1200" dirty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или проживание в неблагоприятных условиях, с загрязненной окружающей средой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solidFill>
                <a:schemeClr val="bg1"/>
              </a:solidFill>
              <a:latin typeface="Manrope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Интоксикация </a:t>
            </a:r>
            <a:r>
              <a:rPr lang="ru-RU" sz="1200" dirty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организма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solidFill>
                <a:schemeClr val="bg1"/>
              </a:solidFill>
              <a:latin typeface="Manrope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Прием </a:t>
            </a:r>
            <a:r>
              <a:rPr lang="ru-RU" sz="1200" dirty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антибиотиков и химиопрепаратов</a:t>
            </a: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solidFill>
                <a:schemeClr val="bg1"/>
              </a:solidFill>
              <a:latin typeface="Manrope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Непереносимость </a:t>
            </a:r>
            <a:r>
              <a:rPr lang="ru-RU" sz="1200" dirty="0">
                <a:solidFill>
                  <a:schemeClr val="bg1"/>
                </a:solidFill>
                <a:latin typeface="Manrop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коровьего молока.</a:t>
            </a:r>
            <a:endParaRPr lang="ru-RU" sz="1200" dirty="0">
              <a:solidFill>
                <a:schemeClr val="bg1"/>
              </a:solidFill>
              <a:latin typeface="Manrope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1835" y="596617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anrope" pitchFamily="2" charset="0"/>
              </a:rPr>
              <a:t>Мы создали уникальные </a:t>
            </a:r>
            <a:r>
              <a:rPr lang="ru-RU" sz="1600" b="1" dirty="0" err="1">
                <a:solidFill>
                  <a:schemeClr val="bg1"/>
                </a:solidFill>
                <a:latin typeface="Manrope" pitchFamily="2" charset="0"/>
              </a:rPr>
              <a:t>пробиотики</a:t>
            </a:r>
            <a:r>
              <a:rPr lang="ru-RU" sz="1600" b="1" dirty="0">
                <a:solidFill>
                  <a:schemeClr val="bg1"/>
                </a:solidFill>
                <a:latin typeface="Manrope" pitchFamily="2" charset="0"/>
              </a:rPr>
              <a:t>, </a:t>
            </a:r>
            <a:endParaRPr lang="ru-RU" sz="1600" b="1" dirty="0" smtClean="0">
              <a:solidFill>
                <a:schemeClr val="bg1"/>
              </a:solidFill>
              <a:latin typeface="Manrope" pitchFamily="2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anrope" pitchFamily="2" charset="0"/>
              </a:rPr>
              <a:t>которые </a:t>
            </a:r>
            <a:r>
              <a:rPr lang="ru-RU" sz="1600" b="1" dirty="0">
                <a:solidFill>
                  <a:schemeClr val="bg1"/>
                </a:solidFill>
                <a:latin typeface="Manrope" pitchFamily="2" charset="0"/>
              </a:rPr>
              <a:t>идеально подходят для каждого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8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764"/>
          <a:stretch/>
        </p:blipFill>
        <p:spPr>
          <a:xfrm>
            <a:off x="3436293" y="0"/>
            <a:ext cx="8768148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" y="-9144"/>
            <a:ext cx="121916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386" y="772115"/>
            <a:ext cx="463731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Manrope" pitchFamily="2" charset="0"/>
              </a:rPr>
              <a:t>Побочное действие антибиотиков 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Manrope" pitchFamily="2" charset="0"/>
              </a:rPr>
              <a:t>на кишечник: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- Боли в животе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Тошнота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 Вздутие живота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- Диарея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- Аллергические реакции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 Снижение защитных сил организма</a:t>
            </a:r>
            <a:endParaRPr lang="ru-RU" sz="1400" dirty="0">
              <a:solidFill>
                <a:schemeClr val="bg1"/>
              </a:solidFill>
              <a:latin typeface="Manrope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 Уничтожение полезной микрофлоры </a:t>
            </a:r>
            <a:endParaRPr lang="ru-RU" sz="1400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3080" y="4025146"/>
            <a:ext cx="505053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Manrope" pitchFamily="2" charset="0"/>
              </a:rPr>
              <a:t>Эффект жидких </a:t>
            </a:r>
            <a:r>
              <a:rPr lang="ru-RU" sz="1600" b="1" dirty="0" err="1" smtClean="0">
                <a:solidFill>
                  <a:schemeClr val="bg1"/>
                </a:solidFill>
                <a:latin typeface="Manrope" pitchFamily="2" charset="0"/>
              </a:rPr>
              <a:t>пробиотиков</a:t>
            </a:r>
            <a:r>
              <a:rPr lang="ru-RU" sz="1600" b="1" dirty="0" smtClean="0">
                <a:solidFill>
                  <a:schemeClr val="bg1"/>
                </a:solidFill>
                <a:latin typeface="Manrope" pitchFamily="2" charset="0"/>
              </a:rPr>
              <a:t> «</a:t>
            </a:r>
            <a:r>
              <a:rPr lang="ru-RU" sz="1600" b="1" dirty="0" err="1" smtClean="0">
                <a:solidFill>
                  <a:schemeClr val="bg1"/>
                </a:solidFill>
                <a:latin typeface="Manrope" pitchFamily="2" charset="0"/>
              </a:rPr>
              <a:t>Экобиос</a:t>
            </a:r>
            <a:r>
              <a:rPr lang="ru-RU" sz="1600" b="1" dirty="0" smtClean="0">
                <a:solidFill>
                  <a:schemeClr val="bg1"/>
                </a:solidFill>
                <a:latin typeface="Manrope" pitchFamily="2" charset="0"/>
              </a:rPr>
              <a:t>» 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Manrope" pitchFamily="2" charset="0"/>
              </a:rPr>
              <a:t>после приема антибиотиков: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 Подавляют патогенные бактерии;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 Создают барьер для защиты нормальной микрофлоры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- Восстанавливают слизистую кишечника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 Нормализуют ферментную активность в ЖКТ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 Повышают  иммунную защиту</a:t>
            </a:r>
            <a:endParaRPr lang="ru-RU" sz="1400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5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063" y="-12250"/>
            <a:ext cx="1219167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9395" y="2501723"/>
            <a:ext cx="8485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anrope" pitchFamily="2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Manrope" pitchFamily="2" charset="0"/>
              </a:rPr>
              <a:t>Соя-лактум</a:t>
            </a:r>
            <a:r>
              <a:rPr lang="ru-RU" dirty="0" smtClean="0">
                <a:solidFill>
                  <a:schemeClr val="bg1"/>
                </a:solidFill>
                <a:latin typeface="Manrope" pitchFamily="2" charset="0"/>
              </a:rPr>
              <a:t>» - источник </a:t>
            </a:r>
            <a:r>
              <a:rPr lang="ru-RU" dirty="0" err="1" smtClean="0">
                <a:solidFill>
                  <a:schemeClr val="bg1"/>
                </a:solidFill>
                <a:latin typeface="Manrope" pitchFamily="2" charset="0"/>
              </a:rPr>
              <a:t>лактобактерий</a:t>
            </a:r>
            <a:r>
              <a:rPr lang="ru-RU" dirty="0" smtClean="0">
                <a:solidFill>
                  <a:schemeClr val="bg1"/>
                </a:solidFill>
                <a:latin typeface="Manrope" pitchFamily="2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anrope" pitchFamily="2" charset="0"/>
              </a:rPr>
              <a:t>«Соя-</a:t>
            </a:r>
            <a:r>
              <a:rPr lang="ru-RU" dirty="0" err="1" smtClean="0">
                <a:solidFill>
                  <a:schemeClr val="bg1"/>
                </a:solidFill>
                <a:latin typeface="Manrope" pitchFamily="2" charset="0"/>
              </a:rPr>
              <a:t>бифидум</a:t>
            </a:r>
            <a:r>
              <a:rPr lang="ru-RU" dirty="0" smtClean="0">
                <a:solidFill>
                  <a:schemeClr val="bg1"/>
                </a:solidFill>
                <a:latin typeface="Manrope" pitchFamily="2" charset="0"/>
              </a:rPr>
              <a:t>» - источник </a:t>
            </a:r>
            <a:r>
              <a:rPr lang="ru-RU" dirty="0" err="1" smtClean="0">
                <a:solidFill>
                  <a:schemeClr val="bg1"/>
                </a:solidFill>
                <a:latin typeface="Manrope" pitchFamily="2" charset="0"/>
              </a:rPr>
              <a:t>бифидобактерий</a:t>
            </a:r>
            <a:r>
              <a:rPr lang="ru-RU" dirty="0" smtClean="0">
                <a:solidFill>
                  <a:schemeClr val="bg1"/>
                </a:solidFill>
                <a:latin typeface="Manrope" pitchFamily="2" charset="0"/>
              </a:rPr>
              <a:t>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9108" y="436480"/>
            <a:ext cx="453283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Разработаны 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по уникальной запатентованной </a:t>
            </a: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технологии 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Р</a:t>
            </a: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оссийского 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профессора </a:t>
            </a:r>
            <a:r>
              <a:rPr lang="ru-RU" sz="1400" dirty="0" err="1">
                <a:solidFill>
                  <a:schemeClr val="bg1"/>
                </a:solidFill>
                <a:latin typeface="Manrope" pitchFamily="2" charset="0"/>
              </a:rPr>
              <a:t>Цинберга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 М.Б. </a:t>
            </a: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на 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основе чистой сои Российского производства, </a:t>
            </a: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которая не является генно-модифицированным 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продуктом.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81665" y="367333"/>
            <a:ext cx="4404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Manrope" pitchFamily="2" charset="0"/>
              </a:rPr>
              <a:t>Пробиотики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anrope" pitchFamily="2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Manrope" pitchFamily="2" charset="0"/>
              </a:rPr>
              <a:t>тм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anrope" pitchFamily="2" charset="0"/>
              </a:rPr>
              <a:t> «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Manrope" pitchFamily="2" charset="0"/>
              </a:rPr>
              <a:t>Экобиос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anrope" pitchFamily="2" charset="0"/>
              </a:rPr>
              <a:t>»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anrope" pitchFamily="2" charset="0"/>
              </a:rPr>
              <a:t>на основе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Manrope" pitchFamily="2" charset="0"/>
              </a:rPr>
              <a:t>гидролизата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anrope" pitchFamily="2" charset="0"/>
              </a:rPr>
              <a:t> соевой среды: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7867" y="967498"/>
            <a:ext cx="4133425" cy="5902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4202" y="967498"/>
            <a:ext cx="4116270" cy="58782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2549" y="582314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Идеально подходят: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 при непереносимости лактозы;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Manrope" pitchFamily="2" charset="0"/>
              </a:rPr>
              <a:t>лактазной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 недостаточности.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482" y="384886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Штаммы </a:t>
            </a:r>
            <a:r>
              <a:rPr lang="ru-RU" sz="1400" dirty="0" err="1" smtClean="0">
                <a:solidFill>
                  <a:schemeClr val="bg1"/>
                </a:solidFill>
                <a:latin typeface="Manrope" pitchFamily="2" charset="0"/>
              </a:rPr>
              <a:t>бифидобактерий</a:t>
            </a: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 (</a:t>
            </a:r>
            <a:r>
              <a:rPr lang="ru-RU" sz="1400" dirty="0" err="1" smtClean="0">
                <a:solidFill>
                  <a:schemeClr val="bg1"/>
                </a:solidFill>
                <a:latin typeface="Manrope" pitchFamily="2" charset="0"/>
              </a:rPr>
              <a:t>Bifidobacterium</a:t>
            </a: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Manrope" pitchFamily="2" charset="0"/>
              </a:rPr>
              <a:t>longum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)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и </a:t>
            </a:r>
            <a:r>
              <a:rPr lang="ru-RU" sz="1400" dirty="0" err="1">
                <a:solidFill>
                  <a:schemeClr val="bg1"/>
                </a:solidFill>
                <a:latin typeface="Manrope" pitchFamily="2" charset="0"/>
              </a:rPr>
              <a:t>лактобактерий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 (</a:t>
            </a:r>
            <a:r>
              <a:rPr lang="ru-RU" sz="1400" dirty="0" err="1">
                <a:solidFill>
                  <a:schemeClr val="bg1"/>
                </a:solidFill>
                <a:latin typeface="Manrope" pitchFamily="2" charset="0"/>
              </a:rPr>
              <a:t>Lactobaccillus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Manrope" pitchFamily="2" charset="0"/>
              </a:rPr>
              <a:t>helveticus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) </a:t>
            </a:r>
            <a:endParaRPr lang="ru-RU" sz="1400" dirty="0" smtClean="0">
              <a:solidFill>
                <a:schemeClr val="bg1"/>
              </a:solidFill>
              <a:latin typeface="Manrope" pitchFamily="2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являются 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нормальными </a:t>
            </a: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представителями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микрофлоры кишечника 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и разработаны  </a:t>
            </a:r>
            <a:endParaRPr lang="ru-RU" sz="1400" dirty="0" smtClean="0">
              <a:solidFill>
                <a:schemeClr val="bg1"/>
              </a:solidFill>
              <a:latin typeface="Manrope" pitchFamily="2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МНИИ ЭМ </a:t>
            </a:r>
            <a:r>
              <a:rPr lang="ru-RU" sz="1400" dirty="0" smtClean="0">
                <a:solidFill>
                  <a:schemeClr val="bg1"/>
                </a:solidFill>
                <a:latin typeface="Manrope" pitchFamily="2" charset="0"/>
              </a:rPr>
              <a:t>им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. Г.Н. </a:t>
            </a:r>
            <a:r>
              <a:rPr lang="ru-RU" sz="1400" dirty="0" err="1">
                <a:solidFill>
                  <a:schemeClr val="bg1"/>
                </a:solidFill>
                <a:latin typeface="Manrope" pitchFamily="2" charset="0"/>
              </a:rPr>
              <a:t>Габричевского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.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86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063" y="-12250"/>
            <a:ext cx="1219167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807" y="2921044"/>
            <a:ext cx="84850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anrope" pitchFamily="2" charset="0"/>
              </a:rPr>
              <a:t>«Пищевой </a:t>
            </a:r>
            <a:r>
              <a:rPr lang="ru-RU" dirty="0" err="1" smtClean="0">
                <a:solidFill>
                  <a:schemeClr val="bg1"/>
                </a:solidFill>
                <a:latin typeface="Manrope" pitchFamily="2" charset="0"/>
              </a:rPr>
              <a:t>пробиотик</a:t>
            </a:r>
            <a:r>
              <a:rPr lang="ru-RU" dirty="0" smtClean="0">
                <a:solidFill>
                  <a:schemeClr val="bg1"/>
                </a:solidFill>
                <a:latin typeface="Manrope" pitchFamily="2" charset="0"/>
              </a:rPr>
              <a:t>» - для добавления в пищу 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Manrope" pitchFamily="2" charset="0"/>
              </a:rPr>
              <a:t>при непосредственном употреблении;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anrope" pitchFamily="2" charset="0"/>
              </a:rPr>
              <a:t>закваска «Йогуртовая»  - для изготовления биойогурта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anrope" pitchFamily="2" charset="0"/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81665" y="367333"/>
            <a:ext cx="4404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anrope" pitchFamily="2" charset="0"/>
              </a:rPr>
              <a:t>Продукты функционального питания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anrope" pitchFamily="2" charset="0"/>
              </a:rPr>
              <a:t>на основе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Manrope" pitchFamily="2" charset="0"/>
              </a:rPr>
              <a:t>гидролизата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anrope" pitchFamily="2" charset="0"/>
              </a:rPr>
              <a:t> соевой среды: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2549" y="582314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Идеально подходят: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 при непереносимости лактозы;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Manrope" pitchFamily="2" charset="0"/>
              </a:rPr>
              <a:t>лактазной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 недостаточности.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4235" y="1009806"/>
            <a:ext cx="9657197" cy="64461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4314" y="988881"/>
            <a:ext cx="9688546" cy="646710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E05D-E5B2-4709-9E24-DB1E0733274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0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1450</Words>
  <Application>Microsoft Office PowerPoint</Application>
  <PresentationFormat>Произвольный</PresentationFormat>
  <Paragraphs>310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Преимущества жидких пробиотиков над сухими формами </vt:lpstr>
      <vt:lpstr>Слайд 12</vt:lpstr>
      <vt:lpstr>Слайд 13</vt:lpstr>
      <vt:lpstr>Слайд 14</vt:lpstr>
      <vt:lpstr>Слайд 15</vt:lpstr>
      <vt:lpstr>Слайд 16</vt:lpstr>
      <vt:lpstr>Преимущества сотрудничества с  ООО «Инновационная компания «Экобиос»</vt:lpstr>
      <vt:lpstr> </vt:lpstr>
      <vt:lpstr>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Полихова</cp:lastModifiedBy>
  <cp:revision>369</cp:revision>
  <dcterms:created xsi:type="dcterms:W3CDTF">2020-06-11T10:55:32Z</dcterms:created>
  <dcterms:modified xsi:type="dcterms:W3CDTF">2021-03-30T09:08:13Z</dcterms:modified>
</cp:coreProperties>
</file>